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83" r:id="rId2"/>
    <p:sldId id="261" r:id="rId3"/>
    <p:sldId id="284" r:id="rId4"/>
    <p:sldId id="263" r:id="rId5"/>
    <p:sldId id="275" r:id="rId6"/>
    <p:sldId id="289" r:id="rId7"/>
    <p:sldId id="287" r:id="rId8"/>
    <p:sldId id="257" r:id="rId9"/>
    <p:sldId id="286" r:id="rId10"/>
    <p:sldId id="288" r:id="rId11"/>
    <p:sldId id="278" r:id="rId12"/>
    <p:sldId id="281" r:id="rId13"/>
    <p:sldId id="264" r:id="rId14"/>
    <p:sldId id="256" r:id="rId15"/>
    <p:sldId id="259" r:id="rId16"/>
    <p:sldId id="258" r:id="rId17"/>
    <p:sldId id="260" r:id="rId18"/>
    <p:sldId id="285" r:id="rId19"/>
  </p:sldIdLst>
  <p:sldSz cx="18288000" cy="10287000"/>
  <p:notesSz cx="6858000" cy="9144000"/>
  <p:embeddedFontLst>
    <p:embeddedFont>
      <p:font typeface="Arial Black" panose="020B0A04020102020204" pitchFamily="34" charset="0"/>
      <p:bold r:id="rId21"/>
    </p:embeddedFont>
    <p:embeddedFont>
      <p:font typeface="Bahnschrift" panose="020B0502040204020203" pitchFamily="34" charset="0"/>
      <p:regular r:id="rId22"/>
      <p:bold r:id="rId23"/>
    </p:embeddedFont>
    <p:embeddedFont>
      <p:font typeface="Calibri" panose="020F0502020204030204" pitchFamily="34" charset="0"/>
      <p:regular r:id="rId24"/>
      <p:bold r:id="rId25"/>
      <p:italic r:id="rId26"/>
      <p:boldItalic r:id="rId27"/>
    </p:embeddedFont>
    <p:embeddedFont>
      <p:font typeface="Hero" panose="020B0600070205080204" charset="0"/>
      <p:regular r:id="rId28"/>
    </p:embeddedFont>
    <p:embeddedFont>
      <p:font typeface="Hero Bold" panose="020B0600070205080204" charset="0"/>
      <p:regular r:id="rId29"/>
    </p:embeddedFont>
    <p:embeddedFont>
      <p:font typeface="HG行書体" panose="03000609000000000000" pitchFamily="65" charset="-128"/>
      <p:regular r:id="rId30"/>
    </p:embeddedFont>
    <p:embeddedFont>
      <p:font typeface="League Spartan" panose="020B0600070205080204" charset="0"/>
      <p:regular r:id="rId31"/>
    </p:embeddedFont>
    <p:embeddedFont>
      <p:font typeface="Overpass Light" panose="020B0600070205080204" charset="0"/>
      <p:regular r:id="rId32"/>
    </p:embeddedFont>
    <p:embeddedFont>
      <p:font typeface="Segoe UI Historic" panose="020B0502040204020203" pitchFamily="34" charset="0"/>
      <p:regular r:id="rId33"/>
    </p:embeddedFont>
    <p:embeddedFont>
      <p:font typeface="游ゴシック" panose="020B0400000000000000" pitchFamily="50" charset="-128"/>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穴吹" initials="穴吹" lastIdx="4" clrIdx="0">
    <p:extLst>
      <p:ext uri="{19B8F6BF-5375-455C-9EA6-DF929625EA0E}">
        <p15:presenceInfo xmlns:p15="http://schemas.microsoft.com/office/powerpoint/2012/main" userId="穴吹"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79" autoAdjust="0"/>
    <p:restoredTop sz="74801" autoAdjust="0"/>
  </p:normalViewPr>
  <p:slideViewPr>
    <p:cSldViewPr>
      <p:cViewPr varScale="1">
        <p:scale>
          <a:sx n="56" d="100"/>
          <a:sy n="56" d="100"/>
        </p:scale>
        <p:origin x="55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r>
              <a:rPr lang="ja-JP" altLang="en-US" sz="5400" b="1" dirty="0">
                <a:solidFill>
                  <a:schemeClr val="dk1"/>
                </a:solidFill>
                <a:effectLst>
                  <a:reflection blurRad="6350" stA="55000" endA="300" endPos="45500" dir="5400000" sy="-100000" algn="bl" rotWithShape="0"/>
                </a:effectLst>
                <a:latin typeface="+mn-lt"/>
                <a:ea typeface="+mn-ea"/>
                <a:cs typeface="+mn-cs"/>
              </a:rPr>
              <a:t>アンケートの分析</a:t>
            </a:r>
            <a:endParaRPr lang="ja-JP" altLang="en-US" sz="5400" b="1" dirty="0">
              <a:effectLst>
                <a:reflection blurRad="6350" stA="55000" endA="300" endPos="45500" dir="5400000" sy="-100000" algn="bl" rotWithShape="0"/>
              </a:effectLst>
              <a:latin typeface="Bahnschrift" panose="020B0502040204020203" pitchFamily="34" charset="0"/>
            </a:endParaRPr>
          </a:p>
        </c:rich>
      </c:tx>
      <c:layout>
        <c:manualLayout>
          <c:xMode val="edge"/>
          <c:yMode val="edge"/>
          <c:x val="0.29306915066989175"/>
          <c:y val="8.3798882681564244E-3"/>
        </c:manualLayout>
      </c:layout>
      <c:overlay val="0"/>
      <c:spPr>
        <a:solidFill>
          <a:schemeClr val="lt1"/>
        </a:solidFill>
        <a:ln w="25400" cap="flat" cmpd="sng" algn="ctr">
          <a:solidFill>
            <a:schemeClr val="dk1"/>
          </a:solidFill>
          <a:prstDash val="solid"/>
        </a:ln>
        <a:effectLst/>
      </c:spPr>
      <c:txPr>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endParaRPr lang="ja-JP"/>
        </a:p>
      </c:txPr>
    </c:title>
    <c:autoTitleDeleted val="0"/>
    <c:view3D>
      <c:rotX val="75"/>
      <c:rotY val="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4800" b="1" dirty="0">
                <a:latin typeface="Arial Black" panose="020B0A04020102020204" pitchFamily="34" charset="0"/>
              </a:rPr>
              <a:t>調査のデータ</a:t>
            </a:r>
          </a:p>
        </c:rich>
      </c:tx>
      <c:layout>
        <c:manualLayout>
          <c:xMode val="edge"/>
          <c:yMode val="edge"/>
          <c:x val="0.274435186143966"/>
          <c:y val="4.4813802686428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2598048642354648E-2"/>
          <c:y val="0.18472811486799445"/>
          <c:w val="0.96666666666666667"/>
          <c:h val="0.81527189923950916"/>
        </c:manualLayout>
      </c:layout>
      <c:pie3DChart>
        <c:varyColors val="1"/>
        <c:ser>
          <c:idx val="0"/>
          <c:order val="0"/>
          <c:tx>
            <c:strRef>
              <c:f>Sheet1!$B$1</c:f>
              <c:strCache>
                <c:ptCount val="1"/>
                <c:pt idx="0">
                  <c:v>売上高</c:v>
                </c:pt>
              </c:strCache>
            </c:strRef>
          </c:tx>
          <c:spPr>
            <a:solidFill>
              <a:schemeClr val="accent6">
                <a:lumMod val="60000"/>
                <a:lumOff val="40000"/>
              </a:schemeClr>
            </a:solidFill>
          </c:spPr>
          <c:dPt>
            <c:idx val="0"/>
            <c:bubble3D val="0"/>
            <c:spPr>
              <a:solidFill>
                <a:schemeClr val="accent6">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DF63-4F0C-A5F7-208FB9507101}"/>
              </c:ext>
            </c:extLst>
          </c:dPt>
          <c:dPt>
            <c:idx val="1"/>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DF63-4F0C-A5F7-208FB9507101}"/>
              </c:ext>
            </c:extLst>
          </c:dPt>
          <c:dLbls>
            <c:dLbl>
              <c:idx val="0"/>
              <c:layout>
                <c:manualLayout>
                  <c:x val="-8.3705438118604397E-2"/>
                  <c:y val="-0.3605979620194534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F63-4F0C-A5F7-208FB9507101}"/>
                </c:ext>
              </c:extLst>
            </c:dLbl>
            <c:dLbl>
              <c:idx val="1"/>
              <c:layout>
                <c:manualLayout>
                  <c:x val="-9.2321574610795626E-2"/>
                  <c:y val="1.996093870619113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F63-4F0C-A5F7-208FB9507101}"/>
                </c:ext>
              </c:extLst>
            </c:dLbl>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いい</c:v>
                </c:pt>
                <c:pt idx="1">
                  <c:v>平均</c:v>
                </c:pt>
              </c:strCache>
            </c:strRef>
          </c:cat>
          <c:val>
            <c:numRef>
              <c:f>Sheet1!$B$2:$B$3</c:f>
              <c:numCache>
                <c:formatCode>0%</c:formatCode>
                <c:ptCount val="2"/>
                <c:pt idx="0">
                  <c:v>0.97</c:v>
                </c:pt>
                <c:pt idx="1">
                  <c:v>0.03</c:v>
                </c:pt>
              </c:numCache>
            </c:numRef>
          </c:val>
          <c:extLst>
            <c:ext xmlns:c16="http://schemas.microsoft.com/office/drawing/2014/chart" uri="{C3380CC4-5D6E-409C-BE32-E72D297353CC}">
              <c16:uniqueId val="{00000000-DF63-4F0C-A5F7-208FB9507101}"/>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0.24573821151612363"/>
          <c:y val="0.89149652616952302"/>
          <c:w val="0.52283719596767331"/>
          <c:h val="0.10654268951675158"/>
        </c:manualLayout>
      </c:layout>
      <c:overlay val="0"/>
      <c:spPr>
        <a:noFill/>
        <a:ln>
          <a:noFill/>
        </a:ln>
        <a:effectLst/>
      </c:spPr>
      <c:txPr>
        <a:bodyPr rot="0" spcFirstLastPara="1" vertOverflow="ellipsis" vert="horz" wrap="square" anchor="ctr" anchorCtr="1"/>
        <a:lstStyle/>
        <a:p>
          <a:pPr>
            <a:defRPr sz="40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5-01-28T14:00:51.190" idx="2">
    <p:pos x="10" y="10"/>
    <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1-28T14:00:51.190" idx="3">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3D70B8-179A-4BBF-9B73-4BF3AF11E184}" type="datetimeFigureOut">
              <a:rPr kumimoji="1" lang="ja-JP" altLang="en-US" smtClean="0"/>
              <a:t>2025/1/31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10EE0-E80C-43D9-9196-11B64F7083B0}" type="slidenum">
              <a:rPr kumimoji="1" lang="ja-JP" altLang="en-US" smtClean="0"/>
              <a:t>‹#›</a:t>
            </a:fld>
            <a:endParaRPr kumimoji="1" lang="ja-JP" altLang="en-US"/>
          </a:p>
        </p:txBody>
      </p:sp>
    </p:spTree>
    <p:extLst>
      <p:ext uri="{BB962C8B-B14F-4D97-AF65-F5344CB8AC3E}">
        <p14:creationId xmlns:p14="http://schemas.microsoft.com/office/powerpoint/2010/main" val="268032914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2</a:t>
            </a:fld>
            <a:endParaRPr kumimoji="1" lang="ja-JP" altLang="en-US"/>
          </a:p>
        </p:txBody>
      </p:sp>
    </p:spTree>
    <p:extLst>
      <p:ext uri="{BB962C8B-B14F-4D97-AF65-F5344CB8AC3E}">
        <p14:creationId xmlns:p14="http://schemas.microsoft.com/office/powerpoint/2010/main" val="54102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080809"/>
                </a:solidFill>
                <a:effectLst/>
                <a:latin typeface="Segoe UI Historic" panose="020B0502040204020203" pitchFamily="34" charset="0"/>
              </a:rPr>
              <a:t>それでは、私たちの日本語学習ウェブサイト </a:t>
            </a:r>
            <a:r>
              <a:rPr lang="en-US" altLang="ja-JP" b="0" i="0" dirty="0">
                <a:solidFill>
                  <a:srgbClr val="080809"/>
                </a:solidFill>
                <a:effectLst/>
                <a:latin typeface="Segoe UI Historic" panose="020B0502040204020203" pitchFamily="34" charset="0"/>
              </a:rPr>
              <a:t>Sakura </a:t>
            </a:r>
            <a:r>
              <a:rPr lang="ja-JP" altLang="en-US" b="0" i="0" dirty="0">
                <a:solidFill>
                  <a:srgbClr val="080809"/>
                </a:solidFill>
                <a:effectLst/>
                <a:latin typeface="Segoe UI Historic" panose="020B0502040204020203" pitchFamily="34" charset="0"/>
              </a:rPr>
              <a:t>に関するユーザー調査の結果について発表させていただきます。 </a:t>
            </a:r>
            <a:r>
              <a:rPr lang="en-US" altLang="ja-JP" b="0" i="0" dirty="0">
                <a:solidFill>
                  <a:srgbClr val="080809"/>
                </a:solidFill>
                <a:effectLst/>
                <a:latin typeface="Segoe UI Historic" panose="020B0502040204020203" pitchFamily="34" charset="0"/>
              </a:rPr>
              <a:t>Sakura </a:t>
            </a:r>
            <a:r>
              <a:rPr lang="ja-JP" altLang="en-US" b="0" i="0" dirty="0">
                <a:solidFill>
                  <a:srgbClr val="080809"/>
                </a:solidFill>
                <a:effectLst/>
                <a:latin typeface="Segoe UI Historic" panose="020B0502040204020203" pitchFamily="34" charset="0"/>
              </a:rPr>
              <a:t>が完成した後、私たちは</a:t>
            </a:r>
            <a:r>
              <a:rPr lang="en-US" altLang="ja-JP" b="0" i="0" dirty="0">
                <a:solidFill>
                  <a:srgbClr val="080809"/>
                </a:solidFill>
                <a:effectLst/>
                <a:latin typeface="Segoe UI Historic" panose="020B0502040204020203" pitchFamily="34" charset="0"/>
              </a:rPr>
              <a:t>30</a:t>
            </a:r>
            <a:r>
              <a:rPr lang="ja-JP" altLang="en-US" b="0" i="0" dirty="0">
                <a:solidFill>
                  <a:srgbClr val="080809"/>
                </a:solidFill>
                <a:effectLst/>
                <a:latin typeface="Segoe UI Historic" panose="020B0502040204020203" pitchFamily="34" charset="0"/>
              </a:rPr>
              <a:t>人のユーザーを対象に調査を行い、その結果を集計して、画面にデータのグラフとして表示しています。調査結果によると、</a:t>
            </a:r>
            <a:r>
              <a:rPr lang="en-US" altLang="ja-JP" b="0" i="0" dirty="0">
                <a:solidFill>
                  <a:srgbClr val="080809"/>
                </a:solidFill>
                <a:effectLst/>
                <a:latin typeface="Segoe UI Historic" panose="020B0502040204020203" pitchFamily="34" charset="0"/>
              </a:rPr>
              <a:t>97</a:t>
            </a:r>
            <a:r>
              <a:rPr lang="ja-JP" altLang="en-US" b="0" i="0" dirty="0">
                <a:solidFill>
                  <a:srgbClr val="080809"/>
                </a:solidFill>
                <a:effectLst/>
                <a:latin typeface="Segoe UI Historic" panose="020B0502040204020203" pitchFamily="34" charset="0"/>
              </a:rPr>
              <a:t>％のユーザーは </a:t>
            </a:r>
            <a:r>
              <a:rPr lang="en-US" altLang="ja-JP" b="0" i="0" dirty="0">
                <a:solidFill>
                  <a:srgbClr val="080809"/>
                </a:solidFill>
                <a:effectLst/>
                <a:latin typeface="Segoe UI Historic" panose="020B0502040204020203" pitchFamily="34" charset="0"/>
              </a:rPr>
              <a:t>Sakura </a:t>
            </a:r>
            <a:r>
              <a:rPr lang="ja-JP" altLang="en-US" b="0" i="0" dirty="0">
                <a:solidFill>
                  <a:srgbClr val="080809"/>
                </a:solidFill>
                <a:effectLst/>
                <a:latin typeface="Segoe UI Historic" panose="020B0502040204020203" pitchFamily="34" charset="0"/>
              </a:rPr>
              <a:t>をポジティブに評価しており、</a:t>
            </a:r>
            <a:r>
              <a:rPr lang="en-US" altLang="ja-JP" b="0" i="0" dirty="0">
                <a:solidFill>
                  <a:srgbClr val="080809"/>
                </a:solidFill>
                <a:effectLst/>
                <a:latin typeface="Segoe UI Historic" panose="020B0502040204020203" pitchFamily="34" charset="0"/>
              </a:rPr>
              <a:t>1.2</a:t>
            </a:r>
            <a:r>
              <a:rPr lang="ja-JP" altLang="en-US" b="0" i="0" dirty="0">
                <a:solidFill>
                  <a:srgbClr val="080809"/>
                </a:solidFill>
                <a:effectLst/>
                <a:latin typeface="Segoe UI Historic" panose="020B0502040204020203" pitchFamily="34" charset="0"/>
              </a:rPr>
              <a:t>％は平均的な体験をしたと答え、</a:t>
            </a:r>
            <a:r>
              <a:rPr lang="en-US" altLang="ja-JP" b="0" i="0" dirty="0">
                <a:solidFill>
                  <a:srgbClr val="080809"/>
                </a:solidFill>
                <a:effectLst/>
                <a:latin typeface="Segoe UI Historic" panose="020B0502040204020203" pitchFamily="34" charset="0"/>
              </a:rPr>
              <a:t>1.8</a:t>
            </a:r>
            <a:r>
              <a:rPr lang="ja-JP" altLang="en-US" b="0" i="0" dirty="0">
                <a:solidFill>
                  <a:srgbClr val="080809"/>
                </a:solidFill>
                <a:effectLst/>
                <a:latin typeface="Segoe UI Historic" panose="020B0502040204020203" pitchFamily="34" charset="0"/>
              </a:rPr>
              <a:t>％は改善点として、もっと多くの問題を追加してほしい、または練習問題を増やしてほしいという意見をいただきました。これらは私たちにとって貴重なフィードバックです。 </a:t>
            </a:r>
            <a:r>
              <a:rPr lang="en-US" altLang="ja-JP" b="0" i="0" dirty="0">
                <a:solidFill>
                  <a:srgbClr val="080809"/>
                </a:solidFill>
                <a:effectLst/>
                <a:latin typeface="Segoe UI Historic" panose="020B0502040204020203" pitchFamily="34" charset="0"/>
              </a:rPr>
              <a:t>Sakura </a:t>
            </a:r>
            <a:r>
              <a:rPr lang="ja-JP" altLang="en-US" b="0" i="0" dirty="0">
                <a:solidFill>
                  <a:srgbClr val="080809"/>
                </a:solidFill>
                <a:effectLst/>
                <a:latin typeface="Segoe UI Historic" panose="020B0502040204020203" pitchFamily="34" charset="0"/>
              </a:rPr>
              <a:t>にはまだ改善すべき点がいくつかありますが、チームの努力と情熱が込められた結果であることに誇りを持っています。</a:t>
            </a:r>
            <a:endParaRPr lang="en-US" altLang="ja-JP" b="0" i="0" dirty="0">
              <a:solidFill>
                <a:srgbClr val="1C1E21"/>
              </a:solidFill>
              <a:effectLst/>
              <a:latin typeface="inherit"/>
            </a:endParaRPr>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11</a:t>
            </a:fld>
            <a:endParaRPr kumimoji="1" lang="ja-JP" altLang="en-US"/>
          </a:p>
        </p:txBody>
      </p:sp>
    </p:spTree>
    <p:extLst>
      <p:ext uri="{BB962C8B-B14F-4D97-AF65-F5344CB8AC3E}">
        <p14:creationId xmlns:p14="http://schemas.microsoft.com/office/powerpoint/2010/main" val="4150479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080809"/>
                </a:solidFill>
                <a:effectLst/>
                <a:latin typeface="Segoe UI Historic" panose="020B0502040204020203" pitchFamily="34" charset="0"/>
              </a:rPr>
              <a:t>日本語学習は単なるコミュニケーション手段にとどまらず、日本での生活や仕事のチャンスを開く鍵であると信じています。そのため、</a:t>
            </a:r>
            <a:r>
              <a:rPr lang="en-US" altLang="ja-JP" b="0" i="0" dirty="0">
                <a:solidFill>
                  <a:srgbClr val="080809"/>
                </a:solidFill>
                <a:effectLst/>
                <a:latin typeface="Segoe UI Historic" panose="020B0502040204020203" pitchFamily="34" charset="0"/>
              </a:rPr>
              <a:t>Sakura </a:t>
            </a:r>
            <a:r>
              <a:rPr lang="ja-JP" altLang="en-US" b="0" i="0" dirty="0">
                <a:solidFill>
                  <a:srgbClr val="080809"/>
                </a:solidFill>
                <a:effectLst/>
                <a:latin typeface="Segoe UI Historic" panose="020B0502040204020203" pitchFamily="34" charset="0"/>
              </a:rPr>
              <a:t>が皆様にとって効果的で、自信を持って日本語を学べるツールとなることを願っています。 また、本研究と卒業論文の作成にあたり、ご指導くださった先生方に心より感謝申し上げます。先生方の貴重なご助言と温かいご支援がなければ、このプロジェクトを無事に完成させることはできませんでした。今回の経験を糧に、今後も学びを深め、日本語教育の発展に貢献できるよう努めてまいります。 最後に、皆様のご関心とご支援に改めて感謝申し上げます。</a:t>
            </a:r>
            <a:endParaRPr lang="en-US" altLang="ja-JP" b="0" i="0" dirty="0">
              <a:solidFill>
                <a:srgbClr val="1C1E21"/>
              </a:solidFill>
              <a:effectLst/>
              <a:latin typeface="inherit"/>
            </a:endParaRPr>
          </a:p>
          <a:p>
            <a:br>
              <a:rPr lang="ja-JP" altLang="en-US" b="0" i="0" dirty="0">
                <a:solidFill>
                  <a:srgbClr val="1C1E21"/>
                </a:solidFill>
                <a:effectLst/>
                <a:latin typeface="inherit"/>
              </a:rPr>
            </a:b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12</a:t>
            </a:fld>
            <a:endParaRPr kumimoji="1" lang="ja-JP" altLang="en-US"/>
          </a:p>
        </p:txBody>
      </p:sp>
    </p:spTree>
    <p:extLst>
      <p:ext uri="{BB962C8B-B14F-4D97-AF65-F5344CB8AC3E}">
        <p14:creationId xmlns:p14="http://schemas.microsoft.com/office/powerpoint/2010/main" val="29538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ベトナムのしんｓ</a:t>
            </a:r>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3</a:t>
            </a:fld>
            <a:endParaRPr kumimoji="1" lang="ja-JP" altLang="en-US"/>
          </a:p>
        </p:txBody>
      </p:sp>
    </p:spTree>
    <p:extLst>
      <p:ext uri="{BB962C8B-B14F-4D97-AF65-F5344CB8AC3E}">
        <p14:creationId xmlns:p14="http://schemas.microsoft.com/office/powerpoint/2010/main" val="184950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4</a:t>
            </a:fld>
            <a:endParaRPr kumimoji="1" lang="ja-JP" altLang="en-US"/>
          </a:p>
        </p:txBody>
      </p:sp>
    </p:spTree>
    <p:extLst>
      <p:ext uri="{BB962C8B-B14F-4D97-AF65-F5344CB8AC3E}">
        <p14:creationId xmlns:p14="http://schemas.microsoft.com/office/powerpoint/2010/main" val="379854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80809"/>
                </a:solidFill>
                <a:effectLst/>
                <a:latin typeface="Segoe UI Historic" panose="020B0502040204020203" pitchFamily="34" charset="0"/>
              </a:rPr>
              <a:t>これは私</a:t>
            </a:r>
            <a:r>
              <a:rPr lang="en-US" altLang="ja-JP" b="0" i="0" dirty="0">
                <a:solidFill>
                  <a:srgbClr val="080809"/>
                </a:solidFill>
                <a:effectLst/>
                <a:latin typeface="Segoe UI Historic" panose="020B0502040204020203" pitchFamily="34" charset="0"/>
              </a:rPr>
              <a:t>wed</a:t>
            </a:r>
            <a:r>
              <a:rPr lang="ja-JP" altLang="en-US" b="0" i="0" dirty="0">
                <a:solidFill>
                  <a:srgbClr val="080809"/>
                </a:solidFill>
                <a:effectLst/>
                <a:latin typeface="Segoe UI Historic" panose="020B0502040204020203" pitchFamily="34" charset="0"/>
              </a:rPr>
              <a:t>の画面です 日本語学習</a:t>
            </a:r>
            <a:r>
              <a:rPr lang="en-US" altLang="ja-JP" b="0" i="0" dirty="0">
                <a:solidFill>
                  <a:srgbClr val="080809"/>
                </a:solidFill>
                <a:effectLst/>
                <a:latin typeface="Segoe UI Historic" panose="020B0502040204020203" pitchFamily="34" charset="0"/>
              </a:rPr>
              <a:t>wed</a:t>
            </a:r>
            <a:r>
              <a:rPr lang="ja-JP" altLang="en-US" b="0" i="0" dirty="0">
                <a:solidFill>
                  <a:srgbClr val="080809"/>
                </a:solidFill>
                <a:effectLst/>
                <a:latin typeface="Segoe UI Historic" panose="020B0502040204020203" pitchFamily="34" charset="0"/>
              </a:rPr>
              <a:t>の特徴　</a:t>
            </a:r>
            <a:r>
              <a:rPr lang="en-US" altLang="ja-JP" b="0" i="0" dirty="0">
                <a:solidFill>
                  <a:srgbClr val="080809"/>
                </a:solidFill>
                <a:effectLst/>
                <a:latin typeface="Segoe UI Historic" panose="020B0502040204020203" pitchFamily="34" charset="0"/>
              </a:rPr>
              <a:t>3</a:t>
            </a:r>
            <a:r>
              <a:rPr lang="ja-JP" altLang="en-US" b="0" i="0" dirty="0">
                <a:solidFill>
                  <a:srgbClr val="080809"/>
                </a:solidFill>
                <a:effectLst/>
                <a:latin typeface="Segoe UI Historic" panose="020B0502040204020203" pitchFamily="34" charset="0"/>
              </a:rPr>
              <a:t>つがあります </a:t>
            </a:r>
            <a:endParaRPr lang="en-US" altLang="ja-JP" b="0" i="0" dirty="0">
              <a:solidFill>
                <a:srgbClr val="080809"/>
              </a:solidFill>
              <a:effectLst/>
              <a:latin typeface="Segoe UI Historic" panose="020B0502040204020203" pitchFamily="34" charset="0"/>
            </a:endParaRPr>
          </a:p>
          <a:p>
            <a:r>
              <a:rPr lang="ja-JP" altLang="en-US" b="0" i="0" dirty="0">
                <a:solidFill>
                  <a:srgbClr val="080809"/>
                </a:solidFill>
                <a:effectLst/>
                <a:latin typeface="Segoe UI Historic" panose="020B0502040204020203" pitchFamily="34" charset="0"/>
              </a:rPr>
              <a:t>使い方</a:t>
            </a:r>
            <a:r>
              <a:rPr lang="en-US" altLang="ja-JP" b="0" i="0" dirty="0">
                <a:solidFill>
                  <a:srgbClr val="080809"/>
                </a:solidFill>
                <a:effectLst/>
                <a:latin typeface="Segoe UI Historic" panose="020B0502040204020203" pitchFamily="34" charset="0"/>
              </a:rPr>
              <a:t>: </a:t>
            </a:r>
            <a:r>
              <a:rPr lang="ja-JP" altLang="en-US" b="0" i="0" dirty="0">
                <a:solidFill>
                  <a:srgbClr val="080809"/>
                </a:solidFill>
                <a:effectLst/>
                <a:latin typeface="Segoe UI Historic" panose="020B0502040204020203" pitchFamily="34" charset="0"/>
              </a:rPr>
              <a:t>日本語学習のプラットフォームは、初心者でも簡単に使うことができます </a:t>
            </a:r>
            <a:endParaRPr lang="en-US" altLang="ja-JP" b="0" i="0" dirty="0">
              <a:solidFill>
                <a:srgbClr val="080809"/>
              </a:solidFill>
              <a:effectLst/>
              <a:latin typeface="Segoe UI Historic" panose="020B0502040204020203" pitchFamily="34" charset="0"/>
            </a:endParaRPr>
          </a:p>
          <a:p>
            <a:r>
              <a:rPr lang="ja-JP" altLang="en-US" b="0" i="0" dirty="0">
                <a:solidFill>
                  <a:srgbClr val="080809"/>
                </a:solidFill>
                <a:effectLst/>
                <a:latin typeface="Segoe UI Historic" panose="020B0502040204020203" pitchFamily="34" charset="0"/>
              </a:rPr>
              <a:t>便利</a:t>
            </a:r>
            <a:r>
              <a:rPr lang="en-US" altLang="ja-JP" b="0" i="0" dirty="0">
                <a:solidFill>
                  <a:srgbClr val="080809"/>
                </a:solidFill>
                <a:effectLst/>
                <a:latin typeface="Segoe UI Historic" panose="020B0502040204020203" pitchFamily="34" charset="0"/>
              </a:rPr>
              <a:t>: </a:t>
            </a:r>
            <a:r>
              <a:rPr lang="ja-JP" altLang="en-US" b="0" i="0" dirty="0">
                <a:solidFill>
                  <a:srgbClr val="080809"/>
                </a:solidFill>
                <a:effectLst/>
                <a:latin typeface="Segoe UI Historic" panose="020B0502040204020203" pitchFamily="34" charset="0"/>
              </a:rPr>
              <a:t>スマートフォンがあれば、いつでもどこでも日本語を学べることができます </a:t>
            </a:r>
            <a:endParaRPr lang="en-US" altLang="ja-JP" b="0" i="0" dirty="0">
              <a:solidFill>
                <a:srgbClr val="080809"/>
              </a:solidFill>
              <a:effectLst/>
              <a:latin typeface="Segoe UI Historic" panose="020B0502040204020203" pitchFamily="34" charset="0"/>
            </a:endParaRPr>
          </a:p>
          <a:p>
            <a:r>
              <a:rPr lang="ja-JP" altLang="en-US" b="0" i="0" dirty="0">
                <a:solidFill>
                  <a:srgbClr val="080809"/>
                </a:solidFill>
                <a:effectLst/>
                <a:latin typeface="Segoe UI Historic" panose="020B0502040204020203" pitchFamily="34" charset="0"/>
              </a:rPr>
              <a:t>新人</a:t>
            </a:r>
            <a:r>
              <a:rPr lang="en-US" altLang="ja-JP" b="0" i="0" dirty="0">
                <a:solidFill>
                  <a:srgbClr val="080809"/>
                </a:solidFill>
                <a:effectLst/>
                <a:latin typeface="Segoe UI Historic" panose="020B0502040204020203" pitchFamily="34" charset="0"/>
              </a:rPr>
              <a:t> </a:t>
            </a:r>
            <a:r>
              <a:rPr lang="ja-JP" altLang="en-US" b="0" i="0" dirty="0">
                <a:solidFill>
                  <a:srgbClr val="080809"/>
                </a:solidFill>
                <a:effectLst/>
                <a:latin typeface="Segoe UI Historic" panose="020B0502040204020203" pitchFamily="34" charset="0"/>
              </a:rPr>
              <a:t>中心に適切な</a:t>
            </a:r>
            <a:r>
              <a:rPr lang="en-US" altLang="ja-JP" b="0" i="0" dirty="0">
                <a:solidFill>
                  <a:srgbClr val="080809"/>
                </a:solidFill>
                <a:effectLst/>
                <a:latin typeface="Segoe UI Historic" panose="020B0502040204020203" pitchFamily="34" charset="0"/>
              </a:rPr>
              <a:t>wed </a:t>
            </a:r>
            <a:r>
              <a:rPr lang="ja-JP" altLang="en-US" b="0" i="0" dirty="0">
                <a:solidFill>
                  <a:srgbClr val="080809"/>
                </a:solidFill>
                <a:effectLst/>
                <a:latin typeface="Segoe UI Historic" panose="020B0502040204020203" pitchFamily="34" charset="0"/>
              </a:rPr>
              <a:t>初心者に優しい設計で、スムーズに学習を進められる内容です </a:t>
            </a:r>
            <a:br>
              <a:rPr lang="ja-JP" altLang="en-US" dirty="0"/>
            </a:br>
            <a:r>
              <a:rPr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5</a:t>
            </a:fld>
            <a:endParaRPr kumimoji="1" lang="ja-JP" altLang="en-US"/>
          </a:p>
        </p:txBody>
      </p:sp>
    </p:spTree>
    <p:extLst>
      <p:ext uri="{BB962C8B-B14F-4D97-AF65-F5344CB8AC3E}">
        <p14:creationId xmlns:p14="http://schemas.microsoft.com/office/powerpoint/2010/main" val="1279363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80809"/>
                </a:solidFill>
                <a:effectLst/>
                <a:latin typeface="Segoe UI Historic" panose="020B0502040204020203" pitchFamily="34" charset="0"/>
              </a:rPr>
              <a:t>次に、日本での生活に役立つ具体的な日本語について説明します 移動手段、交通に関する言葉</a:t>
            </a:r>
            <a:r>
              <a:rPr lang="en-US" altLang="ja-JP" b="0" i="0" dirty="0">
                <a:solidFill>
                  <a:srgbClr val="080809"/>
                </a:solidFill>
                <a:effectLst/>
                <a:latin typeface="Segoe UI Historic" panose="020B0502040204020203" pitchFamily="34" charset="0"/>
              </a:rPr>
              <a:t>: </a:t>
            </a:r>
            <a:r>
              <a:rPr lang="ja-JP" altLang="en-US" b="0" i="0" dirty="0">
                <a:solidFill>
                  <a:srgbClr val="080809"/>
                </a:solidFill>
                <a:effectLst/>
                <a:latin typeface="Segoe UI Historic" panose="020B0502040204020203" pitchFamily="34" charset="0"/>
              </a:rPr>
              <a:t>バス、電車、バイクなど、 日本の交通手段を理解するため 日本の食べ物に関する言葉</a:t>
            </a:r>
            <a:r>
              <a:rPr lang="en-US" altLang="ja-JP" b="0" i="0" dirty="0">
                <a:solidFill>
                  <a:srgbClr val="080809"/>
                </a:solidFill>
                <a:effectLst/>
                <a:latin typeface="Segoe UI Historic" panose="020B0502040204020203" pitchFamily="34" charset="0"/>
              </a:rPr>
              <a:t>: </a:t>
            </a:r>
            <a:r>
              <a:rPr lang="ja-JP" altLang="en-US" b="0" i="0" dirty="0">
                <a:solidFill>
                  <a:srgbClr val="080809"/>
                </a:solidFill>
                <a:effectLst/>
                <a:latin typeface="Segoe UI Historic" panose="020B0502040204020203" pitchFamily="34" charset="0"/>
              </a:rPr>
              <a:t>スーパーやレストランで役立つ言葉を覚えると、食事や買い物はもっと楽しくなります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6</a:t>
            </a:fld>
            <a:endParaRPr kumimoji="1" lang="ja-JP" altLang="en-US"/>
          </a:p>
        </p:txBody>
      </p:sp>
    </p:spTree>
    <p:extLst>
      <p:ext uri="{BB962C8B-B14F-4D97-AF65-F5344CB8AC3E}">
        <p14:creationId xmlns:p14="http://schemas.microsoft.com/office/powerpoint/2010/main" val="3749673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a:t>
            </a:r>
            <a:r>
              <a:rPr kumimoji="1" lang="en-US" altLang="ja-JP" dirty="0"/>
              <a:t>2</a:t>
            </a:r>
            <a:r>
              <a:rPr kumimoji="1" lang="ja-JP" altLang="en-US" dirty="0"/>
              <a:t>年間で学校の先生たちに授業を通じて色んな知識を学ぶことができました。私たちはその知識を使ってこの卒業制作で日本語アプリを作りました。</a:t>
            </a:r>
            <a:br>
              <a:rPr kumimoji="1" lang="en-US" altLang="ja-JP" dirty="0"/>
            </a:br>
            <a:r>
              <a:rPr kumimoji="1" lang="ja-JP" altLang="en-US" dirty="0"/>
              <a:t>私たちのチームはビジネスの学生と</a:t>
            </a:r>
            <a:r>
              <a:rPr kumimoji="1" lang="en-US" altLang="ja-JP" dirty="0"/>
              <a:t>IT</a:t>
            </a:r>
            <a:r>
              <a:rPr kumimoji="1" lang="ja-JP" altLang="en-US" dirty="0"/>
              <a:t>エンジニアの学生がいます。勉強していることは違いますが、私たちは自分たちのの強みを活かしてこの「さくら」を作りました。</a:t>
            </a:r>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7</a:t>
            </a:fld>
            <a:endParaRPr kumimoji="1" lang="ja-JP" altLang="en-US"/>
          </a:p>
        </p:txBody>
      </p:sp>
    </p:spTree>
    <p:extLst>
      <p:ext uri="{BB962C8B-B14F-4D97-AF65-F5344CB8AC3E}">
        <p14:creationId xmlns:p14="http://schemas.microsoft.com/office/powerpoint/2010/main" val="146021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私たちは全体を５つのパートに分けて作りました。まず、ホームページです。このページは最新情報などをアップします。</a:t>
            </a:r>
            <a:endParaRPr kumimoji="1" lang="en-US" altLang="ja-JP" dirty="0"/>
          </a:p>
          <a:p>
            <a:r>
              <a:rPr kumimoji="1" lang="ja-JP" altLang="en-US" dirty="0"/>
              <a:t>次は勉強のページです。このページの中で文字ー語彙を覚えるための内容です。</a:t>
            </a:r>
            <a:br>
              <a:rPr kumimoji="1" lang="en-US" altLang="ja-JP" dirty="0"/>
            </a:br>
            <a:endParaRPr kumimoji="1" lang="en-US" altLang="ja-JP" dirty="0"/>
          </a:p>
          <a:p>
            <a:r>
              <a:rPr kumimoji="1" lang="ja-JP" altLang="en-US" dirty="0"/>
              <a:t>その次は皆さん多分あまり好きじゃないと思いますが、自分が勉強したことをしっかり覚えているかどうか確かめるために必要なテストのページです。</a:t>
            </a:r>
            <a:endParaRPr kumimoji="1" lang="en-US" altLang="ja-JP" dirty="0"/>
          </a:p>
          <a:p>
            <a:endParaRPr kumimoji="1" lang="en-US" altLang="ja-JP" dirty="0"/>
          </a:p>
          <a:p>
            <a:r>
              <a:rPr kumimoji="1" lang="ja-JP" altLang="en-US" dirty="0"/>
              <a:t>テストの嫌いな方心配しないでください。テストの嫌いな人のために</a:t>
            </a:r>
            <a:r>
              <a:rPr kumimoji="1" lang="en-US" altLang="ja-JP" dirty="0"/>
              <a:t>flashcard </a:t>
            </a:r>
            <a:r>
              <a:rPr kumimoji="1" lang="ja-JP" altLang="en-US" dirty="0"/>
              <a:t>を使って遊び感覚で勉強できます。こっちのほうが勉強が楽しいと思います。</a:t>
            </a:r>
            <a:endParaRPr kumimoji="1" lang="en-US" altLang="ja-JP" dirty="0"/>
          </a:p>
          <a:p>
            <a:br>
              <a:rPr kumimoji="1" lang="en-US" altLang="ja-JP" dirty="0"/>
            </a:br>
            <a:r>
              <a:rPr kumimoji="1" lang="ja-JP" altLang="en-US" dirty="0"/>
              <a:t>最後に、勉強ばかっりしていたらつまらないでしょう。だから、このゲームのページを作りました。遊びながら友達と勉強するのは楽しいでしょう。</a:t>
            </a:r>
            <a:endParaRPr kumimoji="1" lang="en-US" altLang="ja-JP"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8</a:t>
            </a:fld>
            <a:endParaRPr kumimoji="1" lang="ja-JP" altLang="en-US"/>
          </a:p>
        </p:txBody>
      </p:sp>
    </p:spTree>
    <p:extLst>
      <p:ext uri="{BB962C8B-B14F-4D97-AF65-F5344CB8AC3E}">
        <p14:creationId xmlns:p14="http://schemas.microsoft.com/office/powerpoint/2010/main" val="2180427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私たちは全体を５つのパートに分けて作りました。まず、ホームページです。このページは最新情報などをアップします。</a:t>
            </a:r>
            <a:endParaRPr kumimoji="1" lang="en-US" altLang="ja-JP" dirty="0"/>
          </a:p>
          <a:p>
            <a:r>
              <a:rPr kumimoji="1" lang="ja-JP" altLang="en-US" dirty="0"/>
              <a:t>次は勉強のページです。このページの中で文字ー語彙を覚えるための内容です。</a:t>
            </a:r>
            <a:br>
              <a:rPr kumimoji="1" lang="en-US" altLang="ja-JP" dirty="0"/>
            </a:br>
            <a:endParaRPr kumimoji="1" lang="en-US" altLang="ja-JP" dirty="0"/>
          </a:p>
          <a:p>
            <a:r>
              <a:rPr kumimoji="1" lang="ja-JP" altLang="en-US" dirty="0"/>
              <a:t>その次は皆さん多分あまり好きじゃないと思いますが、自分が勉強したことをしっかり覚えているかどうか確かめるために必要なテストのページです。</a:t>
            </a:r>
            <a:endParaRPr kumimoji="1" lang="en-US" altLang="ja-JP" dirty="0"/>
          </a:p>
          <a:p>
            <a:r>
              <a:rPr kumimoji="1" lang="ja-JP" altLang="en-US" dirty="0"/>
              <a:t>テストの嫌いな方心配しないでください。テストの嫌いな人のために</a:t>
            </a:r>
            <a:r>
              <a:rPr kumimoji="1" lang="en-US" altLang="ja-JP" dirty="0"/>
              <a:t>flashcard </a:t>
            </a:r>
            <a:r>
              <a:rPr kumimoji="1" lang="ja-JP" altLang="en-US" dirty="0"/>
              <a:t>を使って遊び感覚で勉強できます。こっちのほうが勉強が楽しいと思います。</a:t>
            </a:r>
            <a:br>
              <a:rPr kumimoji="1" lang="en-US" altLang="ja-JP" dirty="0"/>
            </a:br>
            <a:r>
              <a:rPr kumimoji="1" lang="ja-JP" altLang="en-US" dirty="0"/>
              <a:t>最後に、勉強ばかっりしていたらつまらないでしょう。だから、このゲームのページを作りました。遊びながら友達と勉強するのは楽しいでしょう。</a:t>
            </a:r>
            <a:endParaRPr kumimoji="1" lang="en-US" altLang="ja-JP"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9</a:t>
            </a:fld>
            <a:endParaRPr kumimoji="1" lang="ja-JP" altLang="en-US"/>
          </a:p>
        </p:txBody>
      </p:sp>
    </p:spTree>
    <p:extLst>
      <p:ext uri="{BB962C8B-B14F-4D97-AF65-F5344CB8AC3E}">
        <p14:creationId xmlns:p14="http://schemas.microsoft.com/office/powerpoint/2010/main" val="123763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では、さくらに入って行ってみましょか。この</a:t>
            </a:r>
            <a:r>
              <a:rPr kumimoji="1" lang="en-US" altLang="ja-JP" dirty="0"/>
              <a:t>QR</a:t>
            </a:r>
            <a:r>
              <a:rPr kumimoji="1" lang="ja-JP" altLang="en-US" dirty="0"/>
              <a:t>のコード　</a:t>
            </a:r>
            <a:r>
              <a:rPr kumimoji="1" lang="en-US" altLang="ja-JP" dirty="0"/>
              <a:t>scan</a:t>
            </a:r>
            <a:r>
              <a:rPr kumimoji="1" lang="ja-JP" altLang="en-US" dirty="0"/>
              <a:t>してください。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CBF10EE0-E80C-43D9-9196-11B64F7083B0}" type="slidenum">
              <a:rPr kumimoji="1" lang="ja-JP" altLang="en-US" smtClean="0"/>
              <a:t>10</a:t>
            </a:fld>
            <a:endParaRPr kumimoji="1" lang="ja-JP" altLang="en-US"/>
          </a:p>
        </p:txBody>
      </p:sp>
    </p:spTree>
    <p:extLst>
      <p:ext uri="{BB962C8B-B14F-4D97-AF65-F5344CB8AC3E}">
        <p14:creationId xmlns:p14="http://schemas.microsoft.com/office/powerpoint/2010/main" val="1376697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tiennguyen34.github.io/nihongo/index.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slide" Target="slide17.xml"/><Relationship Id="rId18" Type="http://schemas.openxmlformats.org/officeDocument/2006/relationships/comments" Target="../comments/comment1.xml"/><Relationship Id="rId3" Type="http://schemas.openxmlformats.org/officeDocument/2006/relationships/image" Target="../media/image14.png"/><Relationship Id="rId7" Type="http://schemas.openxmlformats.org/officeDocument/2006/relationships/slide" Target="slide15.xml"/><Relationship Id="rId12" Type="http://schemas.openxmlformats.org/officeDocument/2006/relationships/image" Target="../media/image18.png"/><Relationship Id="rId17" Type="http://schemas.openxmlformats.org/officeDocument/2006/relationships/image" Target="../media/image19.png"/><Relationship Id="rId2" Type="http://schemas.openxmlformats.org/officeDocument/2006/relationships/notesSlide" Target="../notesSlides/notesSlide7.xml"/><Relationship Id="rId16"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slide" Target="slide16.xml"/><Relationship Id="rId4" Type="http://schemas.openxmlformats.org/officeDocument/2006/relationships/slide" Target="slide14.xml"/><Relationship Id="rId9" Type="http://schemas.openxmlformats.org/officeDocument/2006/relationships/image" Target="../media/image17.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slide" Target="slide17.xml"/><Relationship Id="rId18" Type="http://schemas.openxmlformats.org/officeDocument/2006/relationships/comments" Target="../comments/comment2.xml"/><Relationship Id="rId3" Type="http://schemas.openxmlformats.org/officeDocument/2006/relationships/image" Target="../media/image14.png"/><Relationship Id="rId7" Type="http://schemas.openxmlformats.org/officeDocument/2006/relationships/slide" Target="slide15.xml"/><Relationship Id="rId12" Type="http://schemas.openxmlformats.org/officeDocument/2006/relationships/image" Target="../media/image18.png"/><Relationship Id="rId17" Type="http://schemas.openxmlformats.org/officeDocument/2006/relationships/image" Target="../media/image19.png"/><Relationship Id="rId2" Type="http://schemas.openxmlformats.org/officeDocument/2006/relationships/notesSlide" Target="../notesSlides/notesSlide8.xml"/><Relationship Id="rId16"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slide" Target="slide16.xml"/><Relationship Id="rId4" Type="http://schemas.openxmlformats.org/officeDocument/2006/relationships/slide" Target="slide14.xml"/><Relationship Id="rId9" Type="http://schemas.openxmlformats.org/officeDocument/2006/relationships/image" Target="../media/image17.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812" b="-134021"/>
            </a:stretch>
          </a:blipFill>
        </p:spPr>
      </p:sp>
      <p:sp>
        <p:nvSpPr>
          <p:cNvPr id="3" name="Freeform 3"/>
          <p:cNvSpPr/>
          <p:nvPr/>
        </p:nvSpPr>
        <p:spPr>
          <a:xfrm>
            <a:off x="0" y="-495300"/>
            <a:ext cx="18288000" cy="13006791"/>
          </a:xfrm>
          <a:custGeom>
            <a:avLst/>
            <a:gdLst/>
            <a:ahLst/>
            <a:cxnLst/>
            <a:rect l="l" t="t" r="r" b="b"/>
            <a:pathLst>
              <a:path w="18288000" h="13006791">
                <a:moveTo>
                  <a:pt x="0" y="0"/>
                </a:moveTo>
                <a:lnTo>
                  <a:pt x="18288000" y="0"/>
                </a:lnTo>
                <a:lnTo>
                  <a:pt x="18288000" y="13006791"/>
                </a:lnTo>
                <a:lnTo>
                  <a:pt x="0" y="13006791"/>
                </a:lnTo>
                <a:lnTo>
                  <a:pt x="0" y="0"/>
                </a:lnTo>
                <a:close/>
              </a:path>
            </a:pathLst>
          </a:custGeom>
          <a:blipFill>
            <a:blip r:embed="rId3"/>
            <a:stretch>
              <a:fillRect l="-984" r="-984" b="-2462"/>
            </a:stretch>
          </a:blipFill>
        </p:spPr>
      </p:sp>
      <p:sp>
        <p:nvSpPr>
          <p:cNvPr id="4" name="TextBox 4"/>
          <p:cNvSpPr txBox="1"/>
          <p:nvPr/>
        </p:nvSpPr>
        <p:spPr>
          <a:xfrm>
            <a:off x="1007920" y="4110596"/>
            <a:ext cx="16390604" cy="5129609"/>
          </a:xfrm>
          <a:prstGeom prst="rect">
            <a:avLst/>
          </a:prstGeom>
        </p:spPr>
        <p:txBody>
          <a:bodyPr wrap="square" lIns="0" tIns="0" rIns="0" bIns="0" rtlCol="0" anchor="t">
            <a:spAutoFit/>
          </a:bodyPr>
          <a:lstStyle/>
          <a:p>
            <a:pPr algn="ctr">
              <a:lnSpc>
                <a:spcPts val="20024"/>
              </a:lnSpc>
            </a:pPr>
            <a:r>
              <a:rPr lang="ja-JP" altLang="en-US" sz="20024" spc="-1101" dirty="0">
                <a:solidFill>
                  <a:schemeClr val="bg1"/>
                </a:solidFill>
                <a:latin typeface="League Spartan" panose="020B0600070205080204" charset="0"/>
                <a:ea typeface="UD デジタル 教科書体 N-B" panose="02020700000000000000" pitchFamily="17" charset="-128"/>
                <a:cs typeface="League Spartan"/>
                <a:sym typeface="League Spartan"/>
              </a:rPr>
              <a:t>さくら</a:t>
            </a:r>
            <a:endParaRPr lang="en-US" sz="20024" spc="-1101" dirty="0">
              <a:solidFill>
                <a:schemeClr val="bg1"/>
              </a:solidFill>
              <a:latin typeface="League Spartan" panose="020B0600070205080204" charset="0"/>
              <a:ea typeface="League Spartan"/>
              <a:cs typeface="League Spartan"/>
              <a:sym typeface="League Spartan"/>
            </a:endParaRPr>
          </a:p>
          <a:p>
            <a:pPr algn="ctr">
              <a:lnSpc>
                <a:spcPts val="20024"/>
              </a:lnSpc>
            </a:pPr>
            <a:endParaRPr lang="en-US" sz="20024" spc="-1101" dirty="0">
              <a:solidFill>
                <a:schemeClr val="bg1"/>
              </a:solidFill>
              <a:latin typeface="HG行書体" panose="03000609000000000000" pitchFamily="65" charset="-128"/>
              <a:ea typeface="HG行書体" panose="03000609000000000000" pitchFamily="65" charset="-128"/>
              <a:cs typeface="League Spartan"/>
              <a:sym typeface="League Spartan"/>
            </a:endParaRPr>
          </a:p>
        </p:txBody>
      </p:sp>
      <p:sp>
        <p:nvSpPr>
          <p:cNvPr id="6" name="TextBox 6"/>
          <p:cNvSpPr txBox="1"/>
          <p:nvPr/>
        </p:nvSpPr>
        <p:spPr>
          <a:xfrm>
            <a:off x="13716000" y="935040"/>
            <a:ext cx="3886200" cy="238014"/>
          </a:xfrm>
          <a:prstGeom prst="rect">
            <a:avLst/>
          </a:prstGeom>
        </p:spPr>
        <p:txBody>
          <a:bodyPr wrap="square" lIns="0" tIns="0" rIns="0" bIns="0" rtlCol="0" anchor="t">
            <a:spAutoFit/>
          </a:bodyPr>
          <a:lstStyle/>
          <a:p>
            <a:pPr algn="r">
              <a:lnSpc>
                <a:spcPts val="1601"/>
              </a:lnSpc>
            </a:pPr>
            <a:r>
              <a:rPr lang="ja-JP" altLang="en-US" sz="2801" dirty="0">
                <a:solidFill>
                  <a:srgbClr val="FDF8F3"/>
                </a:solidFill>
                <a:latin typeface="Hero"/>
                <a:ea typeface="Hero"/>
                <a:cs typeface="Hero"/>
                <a:sym typeface="Hero"/>
              </a:rPr>
              <a:t>穴吹ビジネスカレッジ</a:t>
            </a:r>
            <a:endParaRPr lang="en-US" sz="2801" dirty="0">
              <a:solidFill>
                <a:srgbClr val="FDF8F3"/>
              </a:solidFill>
              <a:latin typeface="Hero"/>
              <a:ea typeface="Hero"/>
              <a:cs typeface="Hero"/>
              <a:sym typeface="He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hlinkClick r:id="rId3"/>
            <a:extLst>
              <a:ext uri="{FF2B5EF4-FFF2-40B4-BE49-F238E27FC236}">
                <a16:creationId xmlns:a16="http://schemas.microsoft.com/office/drawing/2014/main" id="{B05B9E3E-A34A-4379-8F70-0870795D4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800100"/>
            <a:ext cx="7772400" cy="7772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9305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43B6E936-1351-4947-A811-A390184EB754}"/>
              </a:ext>
            </a:extLst>
          </p:cNvPr>
          <p:cNvGraphicFramePr/>
          <p:nvPr>
            <p:extLst>
              <p:ext uri="{D42A27DB-BD31-4B8C-83A1-F6EECF244321}">
                <p14:modId xmlns:p14="http://schemas.microsoft.com/office/powerpoint/2010/main" val="3356641201"/>
              </p:ext>
            </p:extLst>
          </p:nvPr>
        </p:nvGraphicFramePr>
        <p:xfrm>
          <a:off x="990600" y="3075057"/>
          <a:ext cx="11658600" cy="909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a:extLst>
              <a:ext uri="{FF2B5EF4-FFF2-40B4-BE49-F238E27FC236}">
                <a16:creationId xmlns:a16="http://schemas.microsoft.com/office/drawing/2014/main" id="{6C255F7D-0455-4C2B-B406-920ED1DE7930}"/>
              </a:ext>
            </a:extLst>
          </p:cNvPr>
          <p:cNvSpPr txBox="1"/>
          <p:nvPr/>
        </p:nvSpPr>
        <p:spPr>
          <a:xfrm>
            <a:off x="9290073" y="4302364"/>
            <a:ext cx="4953000" cy="221567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ja-JP" altLang="en-US" sz="3200" b="1" i="1" dirty="0"/>
              <a:t>　　</a:t>
            </a:r>
            <a:r>
              <a:rPr lang="ja-JP" altLang="en-US" sz="3200" b="1" i="1" u="sng" dirty="0"/>
              <a:t>ユーザーの意見：</a:t>
            </a:r>
            <a:endParaRPr lang="en-US" altLang="ja-JP" sz="3200" b="1" i="1" u="sng" dirty="0"/>
          </a:p>
          <a:p>
            <a:pPr marL="571529" indent="-571529">
              <a:lnSpc>
                <a:spcPct val="150000"/>
              </a:lnSpc>
              <a:buFont typeface="Arial" panose="020B0604020202020204" pitchFamily="34" charset="0"/>
              <a:buChar char="•"/>
            </a:pPr>
            <a:r>
              <a:rPr lang="ja-JP" altLang="en-US" sz="3200" b="1" dirty="0">
                <a:latin typeface="Overpass Light" panose="020B0600070205080204" charset="0"/>
              </a:rPr>
              <a:t>質問が少ない</a:t>
            </a:r>
            <a:endParaRPr lang="en-US" altLang="ja-JP" sz="3200" b="1" dirty="0">
              <a:latin typeface="Overpass Light" panose="020B0600070205080204" charset="0"/>
            </a:endParaRPr>
          </a:p>
          <a:p>
            <a:pPr marL="571529" indent="-571529">
              <a:lnSpc>
                <a:spcPct val="150000"/>
              </a:lnSpc>
              <a:buFont typeface="Arial" panose="020B0604020202020204" pitchFamily="34" charset="0"/>
              <a:buChar char="•"/>
            </a:pPr>
            <a:r>
              <a:rPr lang="ja-JP" altLang="en-US" sz="3200" b="1" dirty="0">
                <a:latin typeface="Overpass Light" panose="020B0600070205080204" charset="0"/>
              </a:rPr>
              <a:t>もっと質問が欲しい</a:t>
            </a:r>
            <a:endParaRPr lang="en-US" altLang="ja-JP" sz="3200" b="1" dirty="0">
              <a:latin typeface="Overpass Light" panose="020B0600070205080204" charset="0"/>
            </a:endParaRPr>
          </a:p>
        </p:txBody>
      </p:sp>
      <p:sp>
        <p:nvSpPr>
          <p:cNvPr id="2" name="テキスト ボックス 1">
            <a:extLst>
              <a:ext uri="{FF2B5EF4-FFF2-40B4-BE49-F238E27FC236}">
                <a16:creationId xmlns:a16="http://schemas.microsoft.com/office/drawing/2014/main" id="{9D527EF0-AFFF-43AD-90C4-FF22A2DC53C0}"/>
              </a:ext>
            </a:extLst>
          </p:cNvPr>
          <p:cNvSpPr txBox="1"/>
          <p:nvPr/>
        </p:nvSpPr>
        <p:spPr>
          <a:xfrm>
            <a:off x="9630131" y="3098843"/>
            <a:ext cx="4272884" cy="83099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ja-JP" altLang="en-US" sz="4800" b="1" dirty="0">
                <a:solidFill>
                  <a:schemeClr val="tx1"/>
                </a:solidFill>
              </a:rPr>
              <a:t>ユーザー</a:t>
            </a:r>
            <a:r>
              <a:rPr kumimoji="1" lang="ja-JP" altLang="en-US" sz="3600" b="1" dirty="0">
                <a:solidFill>
                  <a:schemeClr val="tx1"/>
                </a:solidFill>
              </a:rPr>
              <a:t>：３０人</a:t>
            </a:r>
          </a:p>
        </p:txBody>
      </p:sp>
      <p:graphicFrame>
        <p:nvGraphicFramePr>
          <p:cNvPr id="6" name="グラフ 5">
            <a:extLst>
              <a:ext uri="{FF2B5EF4-FFF2-40B4-BE49-F238E27FC236}">
                <a16:creationId xmlns:a16="http://schemas.microsoft.com/office/drawing/2014/main" id="{B0FF21F3-BCBE-4392-B400-C10AA8306F48}"/>
              </a:ext>
            </a:extLst>
          </p:cNvPr>
          <p:cNvGraphicFramePr/>
          <p:nvPr>
            <p:extLst>
              <p:ext uri="{D42A27DB-BD31-4B8C-83A1-F6EECF244321}">
                <p14:modId xmlns:p14="http://schemas.microsoft.com/office/powerpoint/2010/main" val="3776773506"/>
              </p:ext>
            </p:extLst>
          </p:nvPr>
        </p:nvGraphicFramePr>
        <p:xfrm>
          <a:off x="1365833" y="2171700"/>
          <a:ext cx="7098135" cy="6477000"/>
        </p:xfrm>
        <a:graphic>
          <a:graphicData uri="http://schemas.openxmlformats.org/drawingml/2006/chart">
            <c:chart xmlns:c="http://schemas.openxmlformats.org/drawingml/2006/chart" xmlns:r="http://schemas.openxmlformats.org/officeDocument/2006/relationships" r:id="rId4"/>
          </a:graphicData>
        </a:graphic>
      </p:graphicFrame>
      <p:sp>
        <p:nvSpPr>
          <p:cNvPr id="7" name="テキスト ボックス 6">
            <a:extLst>
              <a:ext uri="{FF2B5EF4-FFF2-40B4-BE49-F238E27FC236}">
                <a16:creationId xmlns:a16="http://schemas.microsoft.com/office/drawing/2014/main" id="{524B03F0-1F4C-41A9-89C8-E1445FFB8085}"/>
              </a:ext>
            </a:extLst>
          </p:cNvPr>
          <p:cNvSpPr txBox="1"/>
          <p:nvPr/>
        </p:nvSpPr>
        <p:spPr>
          <a:xfrm>
            <a:off x="6019800" y="661999"/>
            <a:ext cx="5338321" cy="1323439"/>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kumimoji="1" lang="ja-JP" altLang="en-US" sz="8000" b="1" dirty="0"/>
              <a:t>調査の分析</a:t>
            </a:r>
          </a:p>
        </p:txBody>
      </p:sp>
    </p:spTree>
    <p:extLst>
      <p:ext uri="{BB962C8B-B14F-4D97-AF65-F5344CB8AC3E}">
        <p14:creationId xmlns:p14="http://schemas.microsoft.com/office/powerpoint/2010/main" val="41904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C8AB007-AFD8-4829-B7F7-811BD507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48"/>
            <a:ext cx="18288000" cy="6877048"/>
          </a:xfrm>
          <a:prstGeom prst="rect">
            <a:avLst/>
          </a:prstGeom>
        </p:spPr>
      </p:pic>
      <p:sp>
        <p:nvSpPr>
          <p:cNvPr id="9" name="テキスト ボックス 8">
            <a:extLst>
              <a:ext uri="{FF2B5EF4-FFF2-40B4-BE49-F238E27FC236}">
                <a16:creationId xmlns:a16="http://schemas.microsoft.com/office/drawing/2014/main" id="{7B5B4FE6-133F-4BE0-A12E-B2DBDB9E0811}"/>
              </a:ext>
            </a:extLst>
          </p:cNvPr>
          <p:cNvSpPr txBox="1"/>
          <p:nvPr/>
        </p:nvSpPr>
        <p:spPr>
          <a:xfrm>
            <a:off x="316832" y="6362700"/>
            <a:ext cx="17983200" cy="2372252"/>
          </a:xfrm>
          <a:prstGeom prst="rect">
            <a:avLst/>
          </a:prstGeom>
          <a:noFill/>
        </p:spPr>
        <p:txBody>
          <a:bodyPr wrap="square">
            <a:spAutoFit/>
          </a:bodyPr>
          <a:lstStyle/>
          <a:p>
            <a:pPr marL="571529" indent="-571529">
              <a:lnSpc>
                <a:spcPct val="200000"/>
              </a:lnSpc>
              <a:buFont typeface="Arial" panose="020B0604020202020204" pitchFamily="34" charset="0"/>
              <a:buChar char="•"/>
            </a:pPr>
            <a:r>
              <a:rPr lang="ja-JP" altLang="en-US" sz="4000" dirty="0"/>
              <a:t>日本語を学ぶことは、人の人生にとって、プラスになります。</a:t>
            </a:r>
            <a:endParaRPr lang="en-US" altLang="ja-JP" sz="4000" dirty="0"/>
          </a:p>
          <a:p>
            <a:pPr marL="571529" indent="-571529">
              <a:lnSpc>
                <a:spcPct val="200000"/>
              </a:lnSpc>
              <a:buFont typeface="Arial" panose="020B0604020202020204" pitchFamily="34" charset="0"/>
              <a:buChar char="•"/>
            </a:pPr>
            <a:r>
              <a:rPr lang="ja-JP" altLang="en-US" sz="4000" b="1" dirty="0"/>
              <a:t>さくら</a:t>
            </a:r>
            <a:r>
              <a:rPr lang="ja-JP" altLang="en-US" sz="4000" dirty="0"/>
              <a:t>には改善の余地がありますが、皆様にとって役立つツールになると思います。</a:t>
            </a:r>
          </a:p>
        </p:txBody>
      </p:sp>
    </p:spTree>
    <p:extLst>
      <p:ext uri="{BB962C8B-B14F-4D97-AF65-F5344CB8AC3E}">
        <p14:creationId xmlns:p14="http://schemas.microsoft.com/office/powerpoint/2010/main" val="171352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830687FE-3BA8-42A8-BAE3-1EF6E0D60765}"/>
              </a:ext>
            </a:extLst>
          </p:cNvPr>
          <p:cNvSpPr/>
          <p:nvPr/>
        </p:nvSpPr>
        <p:spPr>
          <a:xfrm>
            <a:off x="0" y="4863858"/>
            <a:ext cx="18288000" cy="5423142"/>
          </a:xfrm>
          <a:prstGeom prst="rect">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4" name="テキスト ボックス 3">
            <a:extLst>
              <a:ext uri="{FF2B5EF4-FFF2-40B4-BE49-F238E27FC236}">
                <a16:creationId xmlns:a16="http://schemas.microsoft.com/office/drawing/2014/main" id="{91722F39-FCC6-4675-A04D-79160B51A4BA}"/>
              </a:ext>
            </a:extLst>
          </p:cNvPr>
          <p:cNvSpPr txBox="1"/>
          <p:nvPr/>
        </p:nvSpPr>
        <p:spPr>
          <a:xfrm>
            <a:off x="1177201" y="5543808"/>
            <a:ext cx="15933599" cy="1477328"/>
          </a:xfrm>
          <a:prstGeom prst="rect">
            <a:avLst/>
          </a:prstGeom>
          <a:noFill/>
        </p:spPr>
        <p:txBody>
          <a:bodyPr wrap="square" rtlCol="0">
            <a:spAutoFit/>
          </a:bodyPr>
          <a:lstStyle/>
          <a:p>
            <a:pPr algn="ctr"/>
            <a:r>
              <a:rPr lang="ja-JP" altLang="en-US" sz="3000" b="1" dirty="0"/>
              <a:t>本日は私たちのプレゼンテーションを最後までお聞きいただき、誠にありがとうございました。</a:t>
            </a:r>
            <a:endParaRPr lang="en-US" altLang="ja-JP" sz="3000" b="1" dirty="0"/>
          </a:p>
          <a:p>
            <a:pPr algn="ctr"/>
            <a:r>
              <a:rPr lang="ja-JP" altLang="en-US" sz="3000" b="1" dirty="0"/>
              <a:t>これを機に、皆様のお役に立てれば幸いです。</a:t>
            </a:r>
            <a:endParaRPr lang="en-US" altLang="ja-JP" sz="3000" b="1" dirty="0"/>
          </a:p>
          <a:p>
            <a:pPr algn="ctr"/>
            <a:r>
              <a:rPr lang="ja-JP" altLang="en-US" sz="3000" b="1" dirty="0"/>
              <a:t>ご質問やご意見がありましたら、ぜひお聞かせください。</a:t>
            </a:r>
            <a:endParaRPr kumimoji="1" lang="ja-JP" altLang="en-US" sz="2700" b="1" dirty="0"/>
          </a:p>
        </p:txBody>
      </p:sp>
      <p:pic>
        <p:nvPicPr>
          <p:cNvPr id="6" name="図 5">
            <a:extLst>
              <a:ext uri="{FF2B5EF4-FFF2-40B4-BE49-F238E27FC236}">
                <a16:creationId xmlns:a16="http://schemas.microsoft.com/office/drawing/2014/main" id="{E35B1270-85B6-4258-85A4-402950DEB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160" y="6108"/>
            <a:ext cx="7765676" cy="4857750"/>
          </a:xfrm>
          <a:prstGeom prst="rect">
            <a:avLst/>
          </a:prstGeom>
        </p:spPr>
      </p:pic>
    </p:spTree>
    <p:extLst>
      <p:ext uri="{BB962C8B-B14F-4D97-AF65-F5344CB8AC3E}">
        <p14:creationId xmlns:p14="http://schemas.microsoft.com/office/powerpoint/2010/main" val="863649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ADD0443-0522-4817-BDEC-C39CE0FCE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3"/>
            <a:ext cx="18288000" cy="10276115"/>
          </a:xfrm>
          <a:prstGeom prst="rect">
            <a:avLst/>
          </a:prstGeom>
        </p:spPr>
      </p:pic>
    </p:spTree>
    <p:extLst>
      <p:ext uri="{BB962C8B-B14F-4D97-AF65-F5344CB8AC3E}">
        <p14:creationId xmlns:p14="http://schemas.microsoft.com/office/powerpoint/2010/main" val="2925115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7731FEA-F3BF-4CC6-A619-DA6ADC82D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3"/>
            <a:ext cx="18288000" cy="10276115"/>
          </a:xfrm>
          <a:prstGeom prst="rect">
            <a:avLst/>
          </a:prstGeom>
        </p:spPr>
      </p:pic>
    </p:spTree>
    <p:extLst>
      <p:ext uri="{BB962C8B-B14F-4D97-AF65-F5344CB8AC3E}">
        <p14:creationId xmlns:p14="http://schemas.microsoft.com/office/powerpoint/2010/main" val="1376439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C7A2B00-2CF3-48DC-8B6A-60FF87E1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41"/>
            <a:ext cx="18288000" cy="10249319"/>
          </a:xfrm>
          <a:prstGeom prst="rect">
            <a:avLst/>
          </a:prstGeom>
        </p:spPr>
      </p:pic>
    </p:spTree>
    <p:extLst>
      <p:ext uri="{BB962C8B-B14F-4D97-AF65-F5344CB8AC3E}">
        <p14:creationId xmlns:p14="http://schemas.microsoft.com/office/powerpoint/2010/main" val="315569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53EAB3D-1BC3-4437-98B4-47DD8CB1B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65"/>
            <a:ext cx="18288000" cy="10192871"/>
          </a:xfrm>
          <a:prstGeom prst="rect">
            <a:avLst/>
          </a:prstGeom>
        </p:spPr>
      </p:pic>
    </p:spTree>
    <p:extLst>
      <p:ext uri="{BB962C8B-B14F-4D97-AF65-F5344CB8AC3E}">
        <p14:creationId xmlns:p14="http://schemas.microsoft.com/office/powerpoint/2010/main" val="3812316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BB7DF50-87D9-4B24-8CEB-16BF26596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4223247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9F30ABC-0E1E-461E-927C-4691C72BA527}"/>
              </a:ext>
            </a:extLst>
          </p:cNvPr>
          <p:cNvSpPr/>
          <p:nvPr/>
        </p:nvSpPr>
        <p:spPr>
          <a:xfrm>
            <a:off x="4886179" y="47237"/>
            <a:ext cx="7767494" cy="93340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6" name="TextBox 26"/>
          <p:cNvSpPr txBox="1"/>
          <p:nvPr/>
        </p:nvSpPr>
        <p:spPr>
          <a:xfrm>
            <a:off x="5410146" y="26139"/>
            <a:ext cx="8378511" cy="1062599"/>
          </a:xfrm>
          <a:prstGeom prst="rect">
            <a:avLst/>
          </a:prstGeom>
        </p:spPr>
        <p:txBody>
          <a:bodyPr lIns="0" tIns="0" rIns="0" bIns="0" rtlCol="0" anchor="t">
            <a:spAutoFit/>
          </a:bodyPr>
          <a:lstStyle/>
          <a:p>
            <a:pPr>
              <a:lnSpc>
                <a:spcPts val="8718"/>
              </a:lnSpc>
              <a:spcBef>
                <a:spcPct val="0"/>
              </a:spcBef>
            </a:pPr>
            <a:r>
              <a:rPr lang="ja-JP" altLang="en-US" sz="6600" b="1" dirty="0">
                <a:latin typeface="Cabin Semi-Bold"/>
                <a:ea typeface="Cabin Semi-Bold"/>
                <a:cs typeface="Cabin Semi-Bold"/>
                <a:sym typeface="Cabin Semi-Bold"/>
              </a:rPr>
              <a:t>チームのメンバー</a:t>
            </a:r>
            <a:endParaRPr lang="en-US" sz="6600" b="1" dirty="0">
              <a:latin typeface="Cabin Semi-Bold"/>
              <a:ea typeface="Cabin Semi-Bold"/>
              <a:cs typeface="Cabin Semi-Bold"/>
              <a:sym typeface="Cabin Semi-Bold"/>
            </a:endParaRPr>
          </a:p>
        </p:txBody>
      </p:sp>
      <p:grpSp>
        <p:nvGrpSpPr>
          <p:cNvPr id="4" name="グループ化 3">
            <a:extLst>
              <a:ext uri="{FF2B5EF4-FFF2-40B4-BE49-F238E27FC236}">
                <a16:creationId xmlns:a16="http://schemas.microsoft.com/office/drawing/2014/main" id="{9258486A-69B2-4AEA-84A4-59CB607D7197}"/>
              </a:ext>
            </a:extLst>
          </p:cNvPr>
          <p:cNvGrpSpPr/>
          <p:nvPr/>
        </p:nvGrpSpPr>
        <p:grpSpPr>
          <a:xfrm>
            <a:off x="7472812" y="1950245"/>
            <a:ext cx="2605069" cy="3779726"/>
            <a:chOff x="-2285733" y="2001585"/>
            <a:chExt cx="10538429" cy="3619907"/>
          </a:xfrm>
        </p:grpSpPr>
        <p:grpSp>
          <p:nvGrpSpPr>
            <p:cNvPr id="11" name="Group 11"/>
            <p:cNvGrpSpPr/>
            <p:nvPr/>
          </p:nvGrpSpPr>
          <p:grpSpPr>
            <a:xfrm>
              <a:off x="966830" y="5009761"/>
              <a:ext cx="5350245" cy="611731"/>
              <a:chOff x="-3444291" y="241709"/>
              <a:chExt cx="7133660" cy="815640"/>
            </a:xfrm>
          </p:grpSpPr>
          <p:sp>
            <p:nvSpPr>
              <p:cNvPr id="12" name="TextBox 12"/>
              <p:cNvSpPr txBox="1"/>
              <p:nvPr/>
            </p:nvSpPr>
            <p:spPr>
              <a:xfrm>
                <a:off x="-3444291" y="241709"/>
                <a:ext cx="7133660" cy="497657"/>
              </a:xfrm>
              <a:prstGeom prst="rect">
                <a:avLst/>
              </a:prstGeom>
            </p:spPr>
            <p:txBody>
              <a:bodyPr wrap="square" lIns="0" tIns="0" rIns="0" bIns="0" rtlCol="0" anchor="t">
                <a:spAutoFit/>
              </a:bodyPr>
              <a:lstStyle/>
              <a:p>
                <a:pPr>
                  <a:lnSpc>
                    <a:spcPts val="3360"/>
                  </a:lnSpc>
                  <a:spcBef>
                    <a:spcPct val="0"/>
                  </a:spcBef>
                </a:pPr>
                <a:r>
                  <a:rPr lang="ja-JP" altLang="en-US" sz="2000" dirty="0">
                    <a:solidFill>
                      <a:srgbClr val="000000"/>
                    </a:solidFill>
                    <a:latin typeface="Cabin"/>
                    <a:ea typeface="Cabin"/>
                    <a:cs typeface="Cabin"/>
                    <a:sym typeface="Cabin"/>
                  </a:rPr>
                  <a:t>バム　タン</a:t>
                </a:r>
                <a:endParaRPr lang="en-US" sz="2000" dirty="0">
                  <a:solidFill>
                    <a:srgbClr val="000000"/>
                  </a:solidFill>
                  <a:latin typeface="Cabin"/>
                  <a:ea typeface="Cabin"/>
                  <a:cs typeface="Cabin"/>
                  <a:sym typeface="Cabin"/>
                </a:endParaRPr>
              </a:p>
            </p:txBody>
          </p:sp>
          <p:sp>
            <p:nvSpPr>
              <p:cNvPr id="13" name="TextBox 13"/>
              <p:cNvSpPr txBox="1"/>
              <p:nvPr/>
            </p:nvSpPr>
            <p:spPr>
              <a:xfrm>
                <a:off x="0" y="655530"/>
                <a:ext cx="3239636" cy="401819"/>
              </a:xfrm>
              <a:prstGeom prst="rect">
                <a:avLst/>
              </a:prstGeom>
            </p:spPr>
            <p:txBody>
              <a:bodyPr lIns="0" tIns="0" rIns="0" bIns="0" rtlCol="0" anchor="t">
                <a:spAutoFit/>
              </a:bodyPr>
              <a:lstStyle/>
              <a:p>
                <a:pPr>
                  <a:lnSpc>
                    <a:spcPts val="2520"/>
                  </a:lnSpc>
                  <a:spcBef>
                    <a:spcPct val="0"/>
                  </a:spcBef>
                </a:pPr>
                <a:endParaRPr lang="en-US" spc="9" dirty="0">
                  <a:solidFill>
                    <a:srgbClr val="000000"/>
                  </a:solidFill>
                  <a:latin typeface="Cabin"/>
                  <a:ea typeface="Cabin"/>
                  <a:cs typeface="Cabin"/>
                  <a:sym typeface="Cabin"/>
                </a:endParaRPr>
              </a:p>
            </p:txBody>
          </p:sp>
        </p:grpSp>
        <p:sp>
          <p:nvSpPr>
            <p:cNvPr id="27" name="Freeform 5">
              <a:extLst>
                <a:ext uri="{FF2B5EF4-FFF2-40B4-BE49-F238E27FC236}">
                  <a16:creationId xmlns:a16="http://schemas.microsoft.com/office/drawing/2014/main" id="{5715F3F0-3D82-4B81-B01F-B6DC34321FEA}"/>
                </a:ext>
              </a:extLst>
            </p:cNvPr>
            <p:cNvSpPr/>
            <p:nvPr/>
          </p:nvSpPr>
          <p:spPr>
            <a:xfrm>
              <a:off x="-2285733" y="2001585"/>
              <a:ext cx="10538429" cy="2990335"/>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3"/>
              <a:stretch>
                <a:fillRect/>
              </a:stretch>
            </a:blipFill>
          </p:spPr>
        </p:sp>
      </p:grpSp>
      <p:grpSp>
        <p:nvGrpSpPr>
          <p:cNvPr id="7" name="グループ化 6">
            <a:extLst>
              <a:ext uri="{FF2B5EF4-FFF2-40B4-BE49-F238E27FC236}">
                <a16:creationId xmlns:a16="http://schemas.microsoft.com/office/drawing/2014/main" id="{80B23EA1-B4DC-4961-A227-3E8A75120037}"/>
              </a:ext>
            </a:extLst>
          </p:cNvPr>
          <p:cNvGrpSpPr/>
          <p:nvPr/>
        </p:nvGrpSpPr>
        <p:grpSpPr>
          <a:xfrm>
            <a:off x="12211455" y="6569646"/>
            <a:ext cx="2683250" cy="3459594"/>
            <a:chOff x="12771867" y="6122106"/>
            <a:chExt cx="2683250" cy="3459594"/>
          </a:xfrm>
        </p:grpSpPr>
        <p:sp>
          <p:nvSpPr>
            <p:cNvPr id="25" name="TextBox 25"/>
            <p:cNvSpPr txBox="1"/>
            <p:nvPr/>
          </p:nvSpPr>
          <p:spPr>
            <a:xfrm>
              <a:off x="13025390" y="9179410"/>
              <a:ext cx="2429727" cy="402290"/>
            </a:xfrm>
            <a:prstGeom prst="rect">
              <a:avLst/>
            </a:prstGeom>
          </p:spPr>
          <p:txBody>
            <a:bodyPr lIns="0" tIns="0" rIns="0" bIns="0" rtlCol="0" anchor="t">
              <a:spAutoFit/>
            </a:bodyPr>
            <a:lstStyle/>
            <a:p>
              <a:pPr>
                <a:lnSpc>
                  <a:spcPts val="3360"/>
                </a:lnSpc>
                <a:spcBef>
                  <a:spcPct val="0"/>
                </a:spcBef>
              </a:pPr>
              <a:r>
                <a:rPr lang="ja-JP" altLang="en-US" sz="2000" dirty="0">
                  <a:solidFill>
                    <a:srgbClr val="000000"/>
                  </a:solidFill>
                  <a:latin typeface="Cabin"/>
                  <a:ea typeface="Cabin"/>
                  <a:cs typeface="Cabin"/>
                  <a:sym typeface="Cabin"/>
                </a:rPr>
                <a:t>トゥ　ヒェン</a:t>
              </a:r>
              <a:endParaRPr lang="en-US" sz="2000" dirty="0">
                <a:solidFill>
                  <a:srgbClr val="000000"/>
                </a:solidFill>
                <a:latin typeface="Cabin"/>
                <a:ea typeface="Cabin"/>
                <a:cs typeface="Cabin"/>
                <a:sym typeface="Cabin"/>
              </a:endParaRPr>
            </a:p>
          </p:txBody>
        </p:sp>
        <p:sp>
          <p:nvSpPr>
            <p:cNvPr id="28" name="Freeform 5">
              <a:extLst>
                <a:ext uri="{FF2B5EF4-FFF2-40B4-BE49-F238E27FC236}">
                  <a16:creationId xmlns:a16="http://schemas.microsoft.com/office/drawing/2014/main" id="{5B04D9E5-D8BB-4464-A143-F0649D0C33B9}"/>
                </a:ext>
              </a:extLst>
            </p:cNvPr>
            <p:cNvSpPr/>
            <p:nvPr/>
          </p:nvSpPr>
          <p:spPr>
            <a:xfrm>
              <a:off x="12771867" y="6122106"/>
              <a:ext cx="2429727" cy="2943293"/>
            </a:xfrm>
            <a:custGeom>
              <a:avLst/>
              <a:gdLst/>
              <a:ahLst/>
              <a:cxnLst/>
              <a:rect l="l" t="t" r="r" b="b"/>
              <a:pathLst>
                <a:path w="6841519" h="10287000">
                  <a:moveTo>
                    <a:pt x="0" y="0"/>
                  </a:moveTo>
                  <a:lnTo>
                    <a:pt x="6841518" y="0"/>
                  </a:lnTo>
                  <a:lnTo>
                    <a:pt x="6841518" y="10287000"/>
                  </a:lnTo>
                  <a:lnTo>
                    <a:pt x="0" y="10287000"/>
                  </a:lnTo>
                  <a:lnTo>
                    <a:pt x="0" y="0"/>
                  </a:lnTo>
                  <a:close/>
                </a:path>
              </a:pathLst>
            </a:custGeom>
            <a:blipFill>
              <a:blip r:embed="rId4"/>
              <a:stretch>
                <a:fillRect l="-6578" r="-24987"/>
              </a:stretch>
            </a:blipFill>
          </p:spPr>
        </p:sp>
      </p:grpSp>
      <p:grpSp>
        <p:nvGrpSpPr>
          <p:cNvPr id="5" name="グループ化 4">
            <a:extLst>
              <a:ext uri="{FF2B5EF4-FFF2-40B4-BE49-F238E27FC236}">
                <a16:creationId xmlns:a16="http://schemas.microsoft.com/office/drawing/2014/main" id="{FF0A44DB-5845-46D4-9EB2-6F3855F921D5}"/>
              </a:ext>
            </a:extLst>
          </p:cNvPr>
          <p:cNvGrpSpPr/>
          <p:nvPr/>
        </p:nvGrpSpPr>
        <p:grpSpPr>
          <a:xfrm>
            <a:off x="1941547" y="1988796"/>
            <a:ext cx="4032000" cy="3728931"/>
            <a:chOff x="2501784" y="2050096"/>
            <a:chExt cx="4084983" cy="3229738"/>
          </a:xfrm>
        </p:grpSpPr>
        <p:grpSp>
          <p:nvGrpSpPr>
            <p:cNvPr id="30" name="Group 17">
              <a:extLst>
                <a:ext uri="{FF2B5EF4-FFF2-40B4-BE49-F238E27FC236}">
                  <a16:creationId xmlns:a16="http://schemas.microsoft.com/office/drawing/2014/main" id="{60AA5F90-4703-41D0-B7DE-44EC3385A54F}"/>
                </a:ext>
              </a:extLst>
            </p:cNvPr>
            <p:cNvGrpSpPr/>
            <p:nvPr/>
          </p:nvGrpSpPr>
          <p:grpSpPr>
            <a:xfrm>
              <a:off x="2501784" y="4681165"/>
              <a:ext cx="4084983" cy="598669"/>
              <a:chOff x="-8295197" y="-97988"/>
              <a:chExt cx="3624842" cy="528486"/>
            </a:xfrm>
          </p:grpSpPr>
          <p:sp>
            <p:nvSpPr>
              <p:cNvPr id="31" name="TextBox 18">
                <a:extLst>
                  <a:ext uri="{FF2B5EF4-FFF2-40B4-BE49-F238E27FC236}">
                    <a16:creationId xmlns:a16="http://schemas.microsoft.com/office/drawing/2014/main" id="{62EA33D1-B880-48F3-8E9C-9C26737B3649}"/>
                  </a:ext>
                </a:extLst>
              </p:cNvPr>
              <p:cNvSpPr txBox="1"/>
              <p:nvPr/>
            </p:nvSpPr>
            <p:spPr>
              <a:xfrm>
                <a:off x="-8262027" y="203509"/>
                <a:ext cx="3239636" cy="226989"/>
              </a:xfrm>
              <a:prstGeom prst="rect">
                <a:avLst/>
              </a:prstGeom>
            </p:spPr>
            <p:txBody>
              <a:bodyPr wrap="square" lIns="0" tIns="0" rIns="0" bIns="0" rtlCol="0" anchor="t">
                <a:spAutoFit/>
              </a:bodyPr>
              <a:lstStyle/>
              <a:p>
                <a:pPr algn="ctr">
                  <a:lnSpc>
                    <a:spcPts val="2520"/>
                  </a:lnSpc>
                  <a:spcBef>
                    <a:spcPct val="0"/>
                  </a:spcBef>
                </a:pPr>
                <a:r>
                  <a:rPr lang="ja-JP" altLang="en-US" b="1" spc="9" dirty="0">
                    <a:solidFill>
                      <a:srgbClr val="000000"/>
                    </a:solidFill>
                    <a:latin typeface="Cabin"/>
                    <a:ea typeface="Cabin"/>
                    <a:cs typeface="Cabin"/>
                    <a:sym typeface="Cabin"/>
                  </a:rPr>
                  <a:t>リーダ</a:t>
                </a:r>
                <a:endParaRPr lang="en-US" b="1" spc="9" dirty="0">
                  <a:solidFill>
                    <a:srgbClr val="000000"/>
                  </a:solidFill>
                  <a:latin typeface="Cabin"/>
                  <a:ea typeface="Cabin"/>
                  <a:cs typeface="Cabin"/>
                  <a:sym typeface="Cabin"/>
                </a:endParaRPr>
              </a:p>
            </p:txBody>
          </p:sp>
          <p:sp>
            <p:nvSpPr>
              <p:cNvPr id="32" name="TextBox 19">
                <a:extLst>
                  <a:ext uri="{FF2B5EF4-FFF2-40B4-BE49-F238E27FC236}">
                    <a16:creationId xmlns:a16="http://schemas.microsoft.com/office/drawing/2014/main" id="{011ABF56-3DAB-4C26-8451-544B7479D7C4}"/>
                  </a:ext>
                </a:extLst>
              </p:cNvPr>
              <p:cNvSpPr txBox="1"/>
              <p:nvPr/>
            </p:nvSpPr>
            <p:spPr>
              <a:xfrm>
                <a:off x="-8295197" y="-97988"/>
                <a:ext cx="3624842" cy="309434"/>
              </a:xfrm>
              <a:prstGeom prst="rect">
                <a:avLst/>
              </a:prstGeom>
            </p:spPr>
            <p:txBody>
              <a:bodyPr wrap="square" lIns="0" tIns="0" rIns="0" bIns="0" rtlCol="0" anchor="t">
                <a:spAutoFit/>
              </a:bodyPr>
              <a:lstStyle/>
              <a:p>
                <a:pPr algn="ctr">
                  <a:lnSpc>
                    <a:spcPts val="3360"/>
                  </a:lnSpc>
                  <a:spcBef>
                    <a:spcPct val="0"/>
                  </a:spcBef>
                </a:pPr>
                <a:r>
                  <a:rPr lang="ja-JP" altLang="en-US" sz="2000" dirty="0">
                    <a:solidFill>
                      <a:srgbClr val="000000"/>
                    </a:solidFill>
                    <a:latin typeface="Cabin"/>
                    <a:ea typeface="Cabin"/>
                    <a:cs typeface="Cabin"/>
                    <a:sym typeface="Cabin"/>
                  </a:rPr>
                  <a:t>グエン　スアン　ティエン</a:t>
                </a:r>
                <a:endParaRPr lang="en-US" sz="2000" dirty="0">
                  <a:solidFill>
                    <a:srgbClr val="000000"/>
                  </a:solidFill>
                  <a:latin typeface="Cabin"/>
                  <a:ea typeface="Cabin"/>
                  <a:cs typeface="Cabin"/>
                  <a:sym typeface="Cabin"/>
                </a:endParaRPr>
              </a:p>
            </p:txBody>
          </p:sp>
        </p:grpSp>
        <p:sp>
          <p:nvSpPr>
            <p:cNvPr id="33" name="Freeform 5">
              <a:extLst>
                <a:ext uri="{FF2B5EF4-FFF2-40B4-BE49-F238E27FC236}">
                  <a16:creationId xmlns:a16="http://schemas.microsoft.com/office/drawing/2014/main" id="{B73BAE91-F882-4A9F-98C8-94152F058194}"/>
                </a:ext>
              </a:extLst>
            </p:cNvPr>
            <p:cNvSpPr/>
            <p:nvPr/>
          </p:nvSpPr>
          <p:spPr>
            <a:xfrm>
              <a:off x="3181309" y="2050096"/>
              <a:ext cx="2565222" cy="2704367"/>
            </a:xfrm>
            <a:custGeom>
              <a:avLst/>
              <a:gdLst/>
              <a:ahLst/>
              <a:cxnLst/>
              <a:rect l="l" t="t" r="r" b="b"/>
              <a:pathLst>
                <a:path w="6678736" h="10287000">
                  <a:moveTo>
                    <a:pt x="0" y="0"/>
                  </a:moveTo>
                  <a:lnTo>
                    <a:pt x="6678736" y="0"/>
                  </a:lnTo>
                  <a:lnTo>
                    <a:pt x="6678736" y="10287000"/>
                  </a:lnTo>
                  <a:lnTo>
                    <a:pt x="0" y="10287000"/>
                  </a:lnTo>
                  <a:lnTo>
                    <a:pt x="0" y="0"/>
                  </a:lnTo>
                  <a:close/>
                </a:path>
              </a:pathLst>
            </a:custGeom>
            <a:blipFill>
              <a:blip r:embed="rId5"/>
              <a:stretch>
                <a:fillRect t="-4829" r="-26677" b="-4829"/>
              </a:stretch>
            </a:blipFill>
          </p:spPr>
          <p:txBody>
            <a:bodyPr/>
            <a:lstStyle/>
            <a:p>
              <a:endParaRPr lang="ja-JP" altLang="en-US" sz="2700" dirty="0"/>
            </a:p>
          </p:txBody>
        </p:sp>
      </p:grpSp>
      <p:grpSp>
        <p:nvGrpSpPr>
          <p:cNvPr id="9" name="グループ化 8">
            <a:extLst>
              <a:ext uri="{FF2B5EF4-FFF2-40B4-BE49-F238E27FC236}">
                <a16:creationId xmlns:a16="http://schemas.microsoft.com/office/drawing/2014/main" id="{C87DEDDC-3F55-4C1A-8B97-A4E3F95D8EF5}"/>
              </a:ext>
            </a:extLst>
          </p:cNvPr>
          <p:cNvGrpSpPr/>
          <p:nvPr/>
        </p:nvGrpSpPr>
        <p:grpSpPr>
          <a:xfrm>
            <a:off x="2703976" y="6556789"/>
            <a:ext cx="2565222" cy="3750161"/>
            <a:chOff x="3181309" y="6122106"/>
            <a:chExt cx="2565222" cy="3750161"/>
          </a:xfrm>
        </p:grpSpPr>
        <p:grpSp>
          <p:nvGrpSpPr>
            <p:cNvPr id="17" name="Group 17"/>
            <p:cNvGrpSpPr/>
            <p:nvPr/>
          </p:nvGrpSpPr>
          <p:grpSpPr>
            <a:xfrm>
              <a:off x="3181309" y="9179410"/>
              <a:ext cx="2429727" cy="692857"/>
              <a:chOff x="-12014255" y="71721"/>
              <a:chExt cx="3239636" cy="923808"/>
            </a:xfrm>
          </p:grpSpPr>
          <p:sp>
            <p:nvSpPr>
              <p:cNvPr id="18" name="TextBox 18"/>
              <p:cNvSpPr txBox="1"/>
              <p:nvPr/>
            </p:nvSpPr>
            <p:spPr>
              <a:xfrm>
                <a:off x="-12014255" y="599695"/>
                <a:ext cx="3239636" cy="395834"/>
              </a:xfrm>
              <a:prstGeom prst="rect">
                <a:avLst/>
              </a:prstGeom>
            </p:spPr>
            <p:txBody>
              <a:bodyPr lIns="0" tIns="0" rIns="0" bIns="0" rtlCol="0" anchor="t">
                <a:spAutoFit/>
              </a:bodyPr>
              <a:lstStyle/>
              <a:p>
                <a:pPr algn="ctr">
                  <a:lnSpc>
                    <a:spcPts val="2520"/>
                  </a:lnSpc>
                  <a:spcBef>
                    <a:spcPct val="0"/>
                  </a:spcBef>
                </a:pPr>
                <a:r>
                  <a:rPr lang="ja-JP" altLang="en-US" b="1" dirty="0">
                    <a:solidFill>
                      <a:srgbClr val="1F1F1F"/>
                    </a:solidFill>
                    <a:latin typeface="Google Sans"/>
                  </a:rPr>
                  <a:t>サブリーダ</a:t>
                </a:r>
                <a:endParaRPr lang="en-US" spc="9" dirty="0">
                  <a:solidFill>
                    <a:srgbClr val="000000"/>
                  </a:solidFill>
                  <a:latin typeface="Cabin"/>
                  <a:ea typeface="Cabin"/>
                  <a:cs typeface="Cabin"/>
                  <a:sym typeface="Cabin"/>
                </a:endParaRPr>
              </a:p>
            </p:txBody>
          </p:sp>
          <p:sp>
            <p:nvSpPr>
              <p:cNvPr id="19" name="TextBox 19"/>
              <p:cNvSpPr txBox="1"/>
              <p:nvPr/>
            </p:nvSpPr>
            <p:spPr>
              <a:xfrm>
                <a:off x="-12014255" y="71721"/>
                <a:ext cx="3239636" cy="536386"/>
              </a:xfrm>
              <a:prstGeom prst="rect">
                <a:avLst/>
              </a:prstGeom>
            </p:spPr>
            <p:txBody>
              <a:bodyPr lIns="0" tIns="0" rIns="0" bIns="0" rtlCol="0" anchor="t">
                <a:spAutoFit/>
              </a:bodyPr>
              <a:lstStyle/>
              <a:p>
                <a:pPr algn="ctr">
                  <a:lnSpc>
                    <a:spcPts val="3360"/>
                  </a:lnSpc>
                  <a:spcBef>
                    <a:spcPct val="0"/>
                  </a:spcBef>
                </a:pPr>
                <a:r>
                  <a:rPr lang="ja-JP" altLang="en-US" sz="2000" dirty="0">
                    <a:solidFill>
                      <a:srgbClr val="000000"/>
                    </a:solidFill>
                    <a:latin typeface="Cabin"/>
                    <a:ea typeface="Cabin"/>
                    <a:cs typeface="Cabin"/>
                    <a:sym typeface="Cabin"/>
                  </a:rPr>
                  <a:t>クイン　ヌー</a:t>
                </a:r>
                <a:endParaRPr lang="en-US" sz="2000" dirty="0">
                  <a:solidFill>
                    <a:srgbClr val="000000"/>
                  </a:solidFill>
                  <a:latin typeface="Cabin"/>
                  <a:ea typeface="Cabin"/>
                  <a:cs typeface="Cabin"/>
                  <a:sym typeface="Cabin"/>
                </a:endParaRPr>
              </a:p>
            </p:txBody>
          </p:sp>
        </p:grpSp>
        <p:sp>
          <p:nvSpPr>
            <p:cNvPr id="34" name="Freeform 5">
              <a:extLst>
                <a:ext uri="{FF2B5EF4-FFF2-40B4-BE49-F238E27FC236}">
                  <a16:creationId xmlns:a16="http://schemas.microsoft.com/office/drawing/2014/main" id="{D4C3B15C-EC3B-4DE4-87D5-387B98AAFF4D}"/>
                </a:ext>
              </a:extLst>
            </p:cNvPr>
            <p:cNvSpPr/>
            <p:nvPr/>
          </p:nvSpPr>
          <p:spPr>
            <a:xfrm>
              <a:off x="3181309" y="6122106"/>
              <a:ext cx="2565222" cy="2943293"/>
            </a:xfrm>
            <a:custGeom>
              <a:avLst/>
              <a:gdLst/>
              <a:ahLst/>
              <a:cxnLst/>
              <a:rect l="l" t="t" r="r" b="b"/>
              <a:pathLst>
                <a:path w="6611215" h="10287000">
                  <a:moveTo>
                    <a:pt x="0" y="0"/>
                  </a:moveTo>
                  <a:lnTo>
                    <a:pt x="6611214" y="0"/>
                  </a:lnTo>
                  <a:lnTo>
                    <a:pt x="6611214" y="10287000"/>
                  </a:lnTo>
                  <a:lnTo>
                    <a:pt x="0" y="10287000"/>
                  </a:lnTo>
                  <a:lnTo>
                    <a:pt x="0" y="0"/>
                  </a:lnTo>
                  <a:close/>
                </a:path>
              </a:pathLst>
            </a:custGeom>
            <a:blipFill>
              <a:blip r:embed="rId6"/>
              <a:stretch>
                <a:fillRect l="-1633" r="-15065"/>
              </a:stretch>
            </a:blipFill>
          </p:spPr>
        </p:sp>
      </p:grpSp>
      <p:grpSp>
        <p:nvGrpSpPr>
          <p:cNvPr id="8" name="グループ化 7">
            <a:extLst>
              <a:ext uri="{FF2B5EF4-FFF2-40B4-BE49-F238E27FC236}">
                <a16:creationId xmlns:a16="http://schemas.microsoft.com/office/drawing/2014/main" id="{3FC2DFFA-5305-4AEC-93BA-FF264A0449DE}"/>
              </a:ext>
            </a:extLst>
          </p:cNvPr>
          <p:cNvGrpSpPr/>
          <p:nvPr/>
        </p:nvGrpSpPr>
        <p:grpSpPr>
          <a:xfrm>
            <a:off x="7563141" y="6556789"/>
            <a:ext cx="2704518" cy="3900843"/>
            <a:chOff x="7684414" y="6122107"/>
            <a:chExt cx="2429727" cy="3900843"/>
          </a:xfrm>
        </p:grpSpPr>
        <p:grpSp>
          <p:nvGrpSpPr>
            <p:cNvPr id="14" name="Group 14"/>
            <p:cNvGrpSpPr/>
            <p:nvPr/>
          </p:nvGrpSpPr>
          <p:grpSpPr>
            <a:xfrm>
              <a:off x="7684414" y="9102366"/>
              <a:ext cx="2429727" cy="920584"/>
              <a:chOff x="0" y="-170094"/>
              <a:chExt cx="3239636" cy="1227443"/>
            </a:xfrm>
          </p:grpSpPr>
          <p:sp>
            <p:nvSpPr>
              <p:cNvPr id="15" name="TextBox 15"/>
              <p:cNvSpPr txBox="1"/>
              <p:nvPr/>
            </p:nvSpPr>
            <p:spPr>
              <a:xfrm>
                <a:off x="0" y="655530"/>
                <a:ext cx="3239636" cy="401819"/>
              </a:xfrm>
              <a:prstGeom prst="rect">
                <a:avLst/>
              </a:prstGeom>
            </p:spPr>
            <p:txBody>
              <a:bodyPr lIns="0" tIns="0" rIns="0" bIns="0" rtlCol="0" anchor="t">
                <a:spAutoFit/>
              </a:bodyPr>
              <a:lstStyle/>
              <a:p>
                <a:pPr>
                  <a:lnSpc>
                    <a:spcPts val="2520"/>
                  </a:lnSpc>
                  <a:spcBef>
                    <a:spcPct val="0"/>
                  </a:spcBef>
                </a:pPr>
                <a:endParaRPr lang="en-US" spc="9" dirty="0">
                  <a:solidFill>
                    <a:srgbClr val="000000"/>
                  </a:solidFill>
                  <a:latin typeface="Cabin"/>
                  <a:ea typeface="Cabin"/>
                  <a:cs typeface="Cabin"/>
                  <a:sym typeface="Cabin"/>
                </a:endParaRPr>
              </a:p>
            </p:txBody>
          </p:sp>
          <p:sp>
            <p:nvSpPr>
              <p:cNvPr id="16" name="TextBox 16"/>
              <p:cNvSpPr txBox="1"/>
              <p:nvPr/>
            </p:nvSpPr>
            <p:spPr>
              <a:xfrm>
                <a:off x="602977" y="-170094"/>
                <a:ext cx="2600696" cy="536386"/>
              </a:xfrm>
              <a:prstGeom prst="rect">
                <a:avLst/>
              </a:prstGeom>
            </p:spPr>
            <p:txBody>
              <a:bodyPr wrap="square" lIns="0" tIns="0" rIns="0" bIns="0" rtlCol="0" anchor="t">
                <a:spAutoFit/>
              </a:bodyPr>
              <a:lstStyle/>
              <a:p>
                <a:pPr>
                  <a:lnSpc>
                    <a:spcPts val="3360"/>
                  </a:lnSpc>
                  <a:spcBef>
                    <a:spcPct val="0"/>
                  </a:spcBef>
                </a:pPr>
                <a:r>
                  <a:rPr lang="ja-JP" altLang="en-US" sz="2000" dirty="0">
                    <a:solidFill>
                      <a:srgbClr val="000000"/>
                    </a:solidFill>
                    <a:latin typeface="Cabin"/>
                    <a:ea typeface="Cabin"/>
                    <a:cs typeface="Cabin"/>
                    <a:sym typeface="Cabin"/>
                  </a:rPr>
                  <a:t>ハー　ヒェン　</a:t>
                </a:r>
                <a:endParaRPr lang="en-US" sz="2000" dirty="0">
                  <a:solidFill>
                    <a:srgbClr val="000000"/>
                  </a:solidFill>
                  <a:latin typeface="Cabin"/>
                  <a:ea typeface="Cabin"/>
                  <a:cs typeface="Cabin"/>
                  <a:sym typeface="Cabin"/>
                </a:endParaRPr>
              </a:p>
            </p:txBody>
          </p:sp>
        </p:grpSp>
        <p:sp>
          <p:nvSpPr>
            <p:cNvPr id="37" name="Freeform 5">
              <a:extLst>
                <a:ext uri="{FF2B5EF4-FFF2-40B4-BE49-F238E27FC236}">
                  <a16:creationId xmlns:a16="http://schemas.microsoft.com/office/drawing/2014/main" id="{81CA77A4-7F61-4BCD-B847-8CD0E7967060}"/>
                </a:ext>
              </a:extLst>
            </p:cNvPr>
            <p:cNvSpPr/>
            <p:nvPr/>
          </p:nvSpPr>
          <p:spPr>
            <a:xfrm>
              <a:off x="7684414" y="6122107"/>
              <a:ext cx="2429727" cy="2943293"/>
            </a:xfrm>
            <a:custGeom>
              <a:avLst/>
              <a:gdLst/>
              <a:ahLst/>
              <a:cxnLst/>
              <a:rect l="l" t="t" r="r" b="b"/>
              <a:pathLst>
                <a:path w="7371506" h="10287000">
                  <a:moveTo>
                    <a:pt x="0" y="0"/>
                  </a:moveTo>
                  <a:lnTo>
                    <a:pt x="7371505" y="0"/>
                  </a:lnTo>
                  <a:lnTo>
                    <a:pt x="7371505" y="10287000"/>
                  </a:lnTo>
                  <a:lnTo>
                    <a:pt x="0" y="10287000"/>
                  </a:lnTo>
                  <a:lnTo>
                    <a:pt x="0" y="0"/>
                  </a:lnTo>
                  <a:close/>
                </a:path>
              </a:pathLst>
            </a:custGeom>
            <a:blipFill>
              <a:blip r:embed="rId7"/>
              <a:stretch>
                <a:fillRect r="-4663"/>
              </a:stretch>
            </a:blipFill>
          </p:spPr>
        </p:sp>
      </p:grpSp>
      <p:grpSp>
        <p:nvGrpSpPr>
          <p:cNvPr id="6" name="グループ化 5">
            <a:extLst>
              <a:ext uri="{FF2B5EF4-FFF2-40B4-BE49-F238E27FC236}">
                <a16:creationId xmlns:a16="http://schemas.microsoft.com/office/drawing/2014/main" id="{E40F1181-8BC8-480B-8332-A22A96B18E9D}"/>
              </a:ext>
            </a:extLst>
          </p:cNvPr>
          <p:cNvGrpSpPr/>
          <p:nvPr/>
        </p:nvGrpSpPr>
        <p:grpSpPr>
          <a:xfrm>
            <a:off x="12150169" y="1928804"/>
            <a:ext cx="2875486" cy="3473970"/>
            <a:chOff x="12622671" y="1977121"/>
            <a:chExt cx="2875486" cy="3473970"/>
          </a:xfrm>
        </p:grpSpPr>
        <p:sp>
          <p:nvSpPr>
            <p:cNvPr id="22" name="TextBox 22"/>
            <p:cNvSpPr txBox="1"/>
            <p:nvPr/>
          </p:nvSpPr>
          <p:spPr>
            <a:xfrm>
              <a:off x="12683957" y="5048801"/>
              <a:ext cx="2814200" cy="402290"/>
            </a:xfrm>
            <a:prstGeom prst="rect">
              <a:avLst/>
            </a:prstGeom>
          </p:spPr>
          <p:txBody>
            <a:bodyPr lIns="0" tIns="0" rIns="0" bIns="0" rtlCol="0" anchor="t">
              <a:spAutoFit/>
            </a:bodyPr>
            <a:lstStyle/>
            <a:p>
              <a:pPr>
                <a:lnSpc>
                  <a:spcPts val="3360"/>
                </a:lnSpc>
                <a:spcBef>
                  <a:spcPct val="0"/>
                </a:spcBef>
              </a:pPr>
              <a:r>
                <a:rPr lang="ja-JP" altLang="en-US" sz="2000" dirty="0">
                  <a:solidFill>
                    <a:srgbClr val="000000"/>
                  </a:solidFill>
                  <a:latin typeface="Cabin"/>
                  <a:ea typeface="Cabin"/>
                  <a:cs typeface="Cabin"/>
                  <a:sym typeface="Cabin"/>
                </a:rPr>
                <a:t>アクバルファーレザ</a:t>
              </a:r>
              <a:endParaRPr lang="en-US" sz="2000" dirty="0">
                <a:solidFill>
                  <a:srgbClr val="000000"/>
                </a:solidFill>
                <a:latin typeface="Cabin"/>
                <a:ea typeface="Cabin"/>
                <a:cs typeface="Cabin"/>
                <a:sym typeface="Cabin"/>
              </a:endParaRPr>
            </a:p>
          </p:txBody>
        </p:sp>
        <p:sp>
          <p:nvSpPr>
            <p:cNvPr id="38" name="Freeform 5">
              <a:extLst>
                <a:ext uri="{FF2B5EF4-FFF2-40B4-BE49-F238E27FC236}">
                  <a16:creationId xmlns:a16="http://schemas.microsoft.com/office/drawing/2014/main" id="{00353776-9AD7-4F48-AC8B-7A79A998B38B}"/>
                </a:ext>
              </a:extLst>
            </p:cNvPr>
            <p:cNvSpPr/>
            <p:nvPr/>
          </p:nvSpPr>
          <p:spPr>
            <a:xfrm>
              <a:off x="12622671" y="1977121"/>
              <a:ext cx="2429727" cy="2955423"/>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8"/>
              <a:stretch>
                <a:fillRect/>
              </a:stretch>
            </a:blipFill>
          </p:spPr>
        </p:sp>
      </p:grpSp>
      <p:sp>
        <p:nvSpPr>
          <p:cNvPr id="35" name="テキスト ボックス 34">
            <a:extLst>
              <a:ext uri="{FF2B5EF4-FFF2-40B4-BE49-F238E27FC236}">
                <a16:creationId xmlns:a16="http://schemas.microsoft.com/office/drawing/2014/main" id="{1EFFA39E-91F0-4598-A1D7-4118387D4C9C}"/>
              </a:ext>
            </a:extLst>
          </p:cNvPr>
          <p:cNvSpPr txBox="1"/>
          <p:nvPr/>
        </p:nvSpPr>
        <p:spPr>
          <a:xfrm>
            <a:off x="91946" y="1175307"/>
            <a:ext cx="7039114" cy="6188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ts val="4619"/>
              </a:lnSpc>
            </a:pPr>
            <a:r>
              <a:rPr lang="ja-JP" altLang="en-US" sz="2800" b="1" dirty="0">
                <a:solidFill>
                  <a:schemeClr val="tx1">
                    <a:lumMod val="85000"/>
                    <a:lumOff val="15000"/>
                  </a:schemeClr>
                </a:solidFill>
                <a:latin typeface="Hero Bold"/>
                <a:ea typeface="Hero Bold"/>
                <a:cs typeface="Hero Bold"/>
                <a:sym typeface="Hero Bold"/>
              </a:rPr>
              <a:t>国際</a:t>
            </a:r>
            <a:r>
              <a:rPr lang="en-US" altLang="ja-JP" sz="2800" b="1" dirty="0">
                <a:solidFill>
                  <a:schemeClr val="tx1">
                    <a:lumMod val="85000"/>
                    <a:lumOff val="15000"/>
                  </a:schemeClr>
                </a:solidFill>
                <a:latin typeface="Hero Bold"/>
                <a:ea typeface="Hero Bold"/>
                <a:cs typeface="Hero Bold"/>
                <a:sym typeface="Hero Bold"/>
              </a:rPr>
              <a:t>IT</a:t>
            </a:r>
            <a:r>
              <a:rPr lang="ja-JP" altLang="en-US" sz="2800" b="1" dirty="0">
                <a:solidFill>
                  <a:schemeClr val="tx1">
                    <a:lumMod val="85000"/>
                    <a:lumOff val="15000"/>
                  </a:schemeClr>
                </a:solidFill>
                <a:latin typeface="Hero Bold"/>
                <a:ea typeface="Hero Bold"/>
                <a:cs typeface="Hero Bold"/>
                <a:sym typeface="Hero Bold"/>
              </a:rPr>
              <a:t>エンジニア学科（</a:t>
            </a:r>
            <a:r>
              <a:rPr lang="ja-JP" altLang="en-US" sz="2800" b="1" dirty="0">
                <a:solidFill>
                  <a:schemeClr val="tx1">
                    <a:lumMod val="85000"/>
                    <a:lumOff val="15000"/>
                  </a:schemeClr>
                </a:solidFill>
                <a:latin typeface="Hero Bold" panose="020B0600070205080204" charset="0"/>
                <a:ea typeface="Hero Bold"/>
                <a:cs typeface="Hero Bold"/>
                <a:sym typeface="Hero Bold"/>
              </a:rPr>
              <a:t>システムコース）</a:t>
            </a:r>
            <a:endParaRPr lang="en-US" altLang="ja-JP" sz="2800" b="1" dirty="0">
              <a:solidFill>
                <a:schemeClr val="tx1">
                  <a:lumMod val="85000"/>
                  <a:lumOff val="15000"/>
                </a:schemeClr>
              </a:solidFill>
              <a:latin typeface="Hero Bold" panose="020B0600070205080204" charset="0"/>
              <a:ea typeface="Hero"/>
              <a:cs typeface="Hero"/>
              <a:sym typeface="Hero"/>
            </a:endParaRPr>
          </a:p>
        </p:txBody>
      </p:sp>
      <p:sp>
        <p:nvSpPr>
          <p:cNvPr id="10" name="テキスト ボックス 9">
            <a:extLst>
              <a:ext uri="{FF2B5EF4-FFF2-40B4-BE49-F238E27FC236}">
                <a16:creationId xmlns:a16="http://schemas.microsoft.com/office/drawing/2014/main" id="{89D328D3-FFD7-4E16-B127-A6EE6BEC18CA}"/>
              </a:ext>
            </a:extLst>
          </p:cNvPr>
          <p:cNvSpPr txBox="1"/>
          <p:nvPr/>
        </p:nvSpPr>
        <p:spPr>
          <a:xfrm>
            <a:off x="106323" y="5794088"/>
            <a:ext cx="7039114"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kumimoji="1" lang="ja-JP" altLang="en-US" sz="2800" dirty="0">
                <a:solidFill>
                  <a:schemeClr val="tx1">
                    <a:lumMod val="85000"/>
                    <a:lumOff val="15000"/>
                  </a:schemeClr>
                </a:solidFill>
                <a:latin typeface="Hero Bold" panose="020B0600070205080204" charset="0"/>
              </a:rPr>
              <a:t>国際ビジネス学科</a:t>
            </a:r>
            <a:endParaRPr kumimoji="1" lang="ja-JP" altLang="en-US" sz="1200" dirty="0">
              <a:solidFill>
                <a:schemeClr val="tx1">
                  <a:lumMod val="85000"/>
                  <a:lumOff val="15000"/>
                </a:schemeClr>
              </a:solidFill>
              <a:latin typeface="Hero Bold" panose="020B060007020508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ircle(in)">
                                      <p:cBhvr>
                                        <p:cTn id="33" dur="2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19467" y="800795"/>
            <a:ext cx="6049070" cy="1205458"/>
          </a:xfrm>
          <a:prstGeom prst="rect">
            <a:avLst/>
          </a:prstGeom>
        </p:spPr>
        <p:txBody>
          <a:bodyPr wrap="square" lIns="0" tIns="0" rIns="0" bIns="0" rtlCol="0" anchor="t">
            <a:spAutoFit/>
          </a:bodyPr>
          <a:lstStyle/>
          <a:p>
            <a:pPr algn="ctr">
              <a:lnSpc>
                <a:spcPts val="9351"/>
              </a:lnSpc>
            </a:pPr>
            <a:r>
              <a:rPr lang="ja-JP" altLang="en-US" sz="8801" b="1" i="1" dirty="0">
                <a:ln w="6600">
                  <a:solidFill>
                    <a:schemeClr val="accent2"/>
                  </a:solidFill>
                  <a:prstDash val="solid"/>
                </a:ln>
                <a:solidFill>
                  <a:srgbClr val="FF0000"/>
                </a:solidFill>
                <a:effectLst>
                  <a:reflection blurRad="6350" stA="55000" endA="300" endPos="45500" dir="5400000" sy="-100000" algn="bl" rotWithShape="0"/>
                </a:effectLst>
                <a:latin typeface="Hero Bold" panose="020B0600070205080204" charset="0"/>
                <a:ea typeface="Muli Ultra-Bold"/>
                <a:cs typeface="Muli Ultra-Bold"/>
                <a:sym typeface="Muli Ultra-Bold"/>
              </a:rPr>
              <a:t>ターゲット</a:t>
            </a:r>
            <a:endParaRPr lang="en-US" sz="8801" b="1" i="1" dirty="0">
              <a:ln w="6600">
                <a:solidFill>
                  <a:schemeClr val="accent2"/>
                </a:solidFill>
                <a:prstDash val="solid"/>
              </a:ln>
              <a:solidFill>
                <a:srgbClr val="FF0000"/>
              </a:solidFill>
              <a:effectLst>
                <a:reflection blurRad="6350" stA="55000" endA="300" endPos="45500" dir="5400000" sy="-100000" algn="bl" rotWithShape="0"/>
              </a:effectLst>
              <a:latin typeface="Hero Bold" panose="020B0600070205080204" charset="0"/>
              <a:ea typeface="Muli Ultra-Bold"/>
              <a:cs typeface="Muli Ultra-Bold"/>
              <a:sym typeface="Muli Ultra-Bold"/>
            </a:endParaRPr>
          </a:p>
        </p:txBody>
      </p:sp>
      <p:sp>
        <p:nvSpPr>
          <p:cNvPr id="5" name="TextBox 5"/>
          <p:cNvSpPr txBox="1"/>
          <p:nvPr/>
        </p:nvSpPr>
        <p:spPr>
          <a:xfrm>
            <a:off x="4149943" y="11976985"/>
            <a:ext cx="6775198" cy="445635"/>
          </a:xfrm>
          <a:prstGeom prst="rect">
            <a:avLst/>
          </a:prstGeom>
        </p:spPr>
        <p:txBody>
          <a:bodyPr lIns="0" tIns="0" rIns="0" bIns="0" rtlCol="0" anchor="t">
            <a:spAutoFit/>
          </a:bodyPr>
          <a:lstStyle/>
          <a:p>
            <a:pPr algn="ctr">
              <a:lnSpc>
                <a:spcPts val="4001"/>
              </a:lnSpc>
            </a:pPr>
            <a:endParaRPr dirty="0"/>
          </a:p>
        </p:txBody>
      </p:sp>
      <p:sp>
        <p:nvSpPr>
          <p:cNvPr id="9" name="TextBox 9"/>
          <p:cNvSpPr txBox="1"/>
          <p:nvPr/>
        </p:nvSpPr>
        <p:spPr>
          <a:xfrm>
            <a:off x="8954182" y="9502408"/>
            <a:ext cx="6743019" cy="445635"/>
          </a:xfrm>
          <a:prstGeom prst="rect">
            <a:avLst/>
          </a:prstGeom>
        </p:spPr>
        <p:txBody>
          <a:bodyPr lIns="0" tIns="0" rIns="0" bIns="0" rtlCol="0" anchor="t">
            <a:spAutoFit/>
          </a:bodyPr>
          <a:lstStyle/>
          <a:p>
            <a:pPr algn="ctr">
              <a:lnSpc>
                <a:spcPts val="4001"/>
              </a:lnSpc>
            </a:pPr>
            <a:endParaRPr/>
          </a:p>
        </p:txBody>
      </p:sp>
      <p:sp>
        <p:nvSpPr>
          <p:cNvPr id="14" name="テキスト ボックス 13">
            <a:extLst>
              <a:ext uri="{FF2B5EF4-FFF2-40B4-BE49-F238E27FC236}">
                <a16:creationId xmlns:a16="http://schemas.microsoft.com/office/drawing/2014/main" id="{4018173F-4FD7-4BC4-BD10-221B88ECCE9E}"/>
              </a:ext>
            </a:extLst>
          </p:cNvPr>
          <p:cNvSpPr txBox="1"/>
          <p:nvPr/>
        </p:nvSpPr>
        <p:spPr>
          <a:xfrm>
            <a:off x="1219200" y="7755526"/>
            <a:ext cx="14773364" cy="1742400"/>
          </a:xfrm>
          <a:prstGeom prst="rect">
            <a:avLst/>
          </a:prstGeom>
          <a:noFill/>
        </p:spPr>
        <p:txBody>
          <a:bodyPr wrap="square">
            <a:spAutoFit/>
          </a:bodyPr>
          <a:lstStyle/>
          <a:p>
            <a:pPr>
              <a:lnSpc>
                <a:spcPct val="150000"/>
              </a:lnSpc>
            </a:pPr>
            <a:r>
              <a:rPr lang="ja-JP" altLang="en-US" sz="4000" b="1" i="1" dirty="0">
                <a:solidFill>
                  <a:srgbClr val="FF0000"/>
                </a:solidFill>
                <a:effectLst>
                  <a:reflection blurRad="6350" stA="55000" endA="300" endPos="45500" dir="5400000" sy="-100000" algn="bl" rotWithShape="0"/>
                </a:effectLst>
                <a:latin typeface="Overpass Light" panose="020B0600070205080204" charset="0"/>
              </a:rPr>
              <a:t>理由：</a:t>
            </a:r>
            <a:endParaRPr lang="en-US" altLang="ja-JP" sz="4000" b="1" i="1" dirty="0">
              <a:solidFill>
                <a:srgbClr val="FF0000"/>
              </a:solidFill>
              <a:effectLst>
                <a:reflection blurRad="6350" stA="55000" endA="300" endPos="45500" dir="5400000" sy="-100000" algn="bl" rotWithShape="0"/>
              </a:effectLst>
              <a:latin typeface="Overpass Light" panose="020B0600070205080204" charset="0"/>
            </a:endParaRPr>
          </a:p>
          <a:p>
            <a:pPr>
              <a:lnSpc>
                <a:spcPct val="150000"/>
              </a:lnSpc>
            </a:pPr>
            <a:r>
              <a:rPr lang="ja-JP" altLang="en-US" sz="3600" i="1" u="sng" dirty="0">
                <a:latin typeface="Overpass Light" panose="020B0600070205080204" charset="0"/>
              </a:rPr>
              <a:t>日本で言葉で困らないように</a:t>
            </a:r>
            <a:r>
              <a:rPr lang="ja-JP" altLang="en-US" sz="3600" i="1" dirty="0">
                <a:latin typeface="Overpass Light" panose="020B0600070205080204" charset="0"/>
              </a:rPr>
              <a:t>：日本語を学ぶ</a:t>
            </a:r>
            <a:r>
              <a:rPr lang="en-US" altLang="ja-JP" sz="3600" i="1" dirty="0">
                <a:latin typeface="Overpass Light" panose="020B0600070205080204" charset="0"/>
              </a:rPr>
              <a:t>WEB</a:t>
            </a:r>
            <a:r>
              <a:rPr lang="ja-JP" altLang="en-US" sz="3600" i="1" dirty="0">
                <a:latin typeface="Overpass Light" panose="020B0600070205080204" charset="0"/>
              </a:rPr>
              <a:t>を作ること。</a:t>
            </a:r>
          </a:p>
        </p:txBody>
      </p:sp>
      <p:sp>
        <p:nvSpPr>
          <p:cNvPr id="20" name="星: 6 pt 19">
            <a:extLst>
              <a:ext uri="{FF2B5EF4-FFF2-40B4-BE49-F238E27FC236}">
                <a16:creationId xmlns:a16="http://schemas.microsoft.com/office/drawing/2014/main" id="{97FE3014-0AF4-484D-A346-7FCEDC2B7A30}"/>
              </a:ext>
            </a:extLst>
          </p:cNvPr>
          <p:cNvSpPr/>
          <p:nvPr/>
        </p:nvSpPr>
        <p:spPr>
          <a:xfrm>
            <a:off x="13393037" y="2730281"/>
            <a:ext cx="4680000" cy="4680000"/>
          </a:xfrm>
          <a:prstGeom prst="star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3200" b="1" dirty="0">
                <a:solidFill>
                  <a:schemeClr val="accent5">
                    <a:lumMod val="50000"/>
                  </a:schemeClr>
                </a:solidFill>
                <a:latin typeface="Arial Black" panose="020B0A04020102020204" pitchFamily="34" charset="0"/>
              </a:rPr>
              <a:t>日本語が大切</a:t>
            </a:r>
          </a:p>
        </p:txBody>
      </p:sp>
      <p:sp>
        <p:nvSpPr>
          <p:cNvPr id="22" name="矢印: 右 21">
            <a:extLst>
              <a:ext uri="{FF2B5EF4-FFF2-40B4-BE49-F238E27FC236}">
                <a16:creationId xmlns:a16="http://schemas.microsoft.com/office/drawing/2014/main" id="{DA4CD73E-A606-43A7-B2FA-1F1D68AE9CD0}"/>
              </a:ext>
            </a:extLst>
          </p:cNvPr>
          <p:cNvSpPr/>
          <p:nvPr/>
        </p:nvSpPr>
        <p:spPr>
          <a:xfrm>
            <a:off x="457200" y="3090281"/>
            <a:ext cx="5400000" cy="3960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lvl="1" algn="just"/>
            <a:r>
              <a:rPr kumimoji="1" lang="ja-JP" altLang="en-US" sz="3200" b="1" dirty="0">
                <a:solidFill>
                  <a:schemeClr val="accent5">
                    <a:lumMod val="50000"/>
                  </a:schemeClr>
                </a:solidFill>
                <a:latin typeface="Arial Black" panose="020B0A04020102020204" pitchFamily="34" charset="0"/>
              </a:rPr>
              <a:t>ベトナムの新入生</a:t>
            </a:r>
          </a:p>
        </p:txBody>
      </p:sp>
      <p:sp>
        <p:nvSpPr>
          <p:cNvPr id="23" name="矢印: 右 22">
            <a:extLst>
              <a:ext uri="{FF2B5EF4-FFF2-40B4-BE49-F238E27FC236}">
                <a16:creationId xmlns:a16="http://schemas.microsoft.com/office/drawing/2014/main" id="{A7E9EF94-5F02-4C35-BD0F-ED03AF87BA28}"/>
              </a:ext>
            </a:extLst>
          </p:cNvPr>
          <p:cNvSpPr/>
          <p:nvPr/>
        </p:nvSpPr>
        <p:spPr>
          <a:xfrm>
            <a:off x="6515782" y="3090281"/>
            <a:ext cx="5400000" cy="3960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742950" lvl="1" indent="-285750" algn="just">
              <a:buFont typeface="Arial" panose="020B0604020202020204" pitchFamily="34" charset="0"/>
              <a:buChar char="•"/>
            </a:pPr>
            <a:r>
              <a:rPr kumimoji="1" lang="ja-JP" altLang="en-US" sz="3200" b="1" dirty="0">
                <a:solidFill>
                  <a:schemeClr val="accent5">
                    <a:lumMod val="50000"/>
                  </a:schemeClr>
                </a:solidFill>
                <a:latin typeface="Arial Black" panose="020B0A04020102020204" pitchFamily="34" charset="0"/>
              </a:rPr>
              <a:t>良い生活</a:t>
            </a:r>
            <a:endParaRPr kumimoji="1" lang="en-US" altLang="ja-JP" sz="3200" b="1" dirty="0">
              <a:solidFill>
                <a:schemeClr val="accent5">
                  <a:lumMod val="50000"/>
                </a:schemeClr>
              </a:solidFill>
              <a:latin typeface="Arial Black" panose="020B0A04020102020204" pitchFamily="34" charset="0"/>
            </a:endParaRPr>
          </a:p>
          <a:p>
            <a:pPr marL="742950" lvl="1" indent="-285750" algn="just">
              <a:buFont typeface="Arial" panose="020B0604020202020204" pitchFamily="34" charset="0"/>
              <a:buChar char="•"/>
            </a:pPr>
            <a:r>
              <a:rPr kumimoji="1" lang="ja-JP" altLang="en-US" sz="3200" b="1" dirty="0">
                <a:solidFill>
                  <a:schemeClr val="accent5">
                    <a:lumMod val="50000"/>
                  </a:schemeClr>
                </a:solidFill>
                <a:latin typeface="Arial Black" panose="020B0A04020102020204" pitchFamily="34" charset="0"/>
              </a:rPr>
              <a:t>仕事がうまく進める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819400" y="3259811"/>
            <a:ext cx="13679792" cy="3767378"/>
          </a:xfrm>
          <a:prstGeom prst="rect">
            <a:avLst/>
          </a:prstGeom>
        </p:spPr>
        <p:txBody>
          <a:bodyPr wrap="square" lIns="0" tIns="0" rIns="0" bIns="0" rtlCol="0" anchor="t">
            <a:spAutoFit/>
          </a:bodyPr>
          <a:lstStyle/>
          <a:p>
            <a:pPr marL="457223" indent="-457223">
              <a:lnSpc>
                <a:spcPct val="150000"/>
              </a:lnSpc>
              <a:spcBef>
                <a:spcPct val="0"/>
              </a:spcBef>
              <a:buFont typeface="Arial" panose="020B0604020202020204" pitchFamily="34" charset="0"/>
              <a:buChar char="•"/>
            </a:pPr>
            <a:r>
              <a:rPr lang="en-US" altLang="ja-JP" sz="3600" dirty="0">
                <a:solidFill>
                  <a:schemeClr val="bg2">
                    <a:lumMod val="25000"/>
                  </a:schemeClr>
                </a:solidFill>
              </a:rPr>
              <a:t> </a:t>
            </a:r>
            <a:r>
              <a:rPr lang="ja-JP" altLang="en-US" sz="4200" b="1" dirty="0">
                <a:solidFill>
                  <a:schemeClr val="bg2">
                    <a:lumMod val="25000"/>
                  </a:schemeClr>
                </a:solidFill>
              </a:rPr>
              <a:t>テーマ別の語彙学習をサポート</a:t>
            </a:r>
            <a:endParaRPr lang="en-US" altLang="ja-JP" sz="4200" b="1" dirty="0">
              <a:solidFill>
                <a:schemeClr val="bg2">
                  <a:lumMod val="25000"/>
                </a:schemeClr>
              </a:solidFill>
            </a:endParaRPr>
          </a:p>
          <a:p>
            <a:pPr marL="571529" indent="-571529">
              <a:lnSpc>
                <a:spcPct val="150000"/>
              </a:lnSpc>
              <a:spcBef>
                <a:spcPct val="0"/>
              </a:spcBef>
              <a:buFont typeface="Arial" panose="020B0604020202020204" pitchFamily="34" charset="0"/>
              <a:buChar char="•"/>
            </a:pPr>
            <a:r>
              <a:rPr lang="ja-JP" altLang="en-US" sz="4200" b="1" dirty="0">
                <a:solidFill>
                  <a:schemeClr val="bg2">
                    <a:lumMod val="25000"/>
                  </a:schemeClr>
                </a:solidFill>
              </a:rPr>
              <a:t>学習体験を向上</a:t>
            </a:r>
            <a:endParaRPr lang="en-US" altLang="ja-JP" sz="4200" b="1" dirty="0">
              <a:solidFill>
                <a:schemeClr val="bg2">
                  <a:lumMod val="25000"/>
                </a:schemeClr>
              </a:solidFill>
            </a:endParaRPr>
          </a:p>
          <a:p>
            <a:pPr marL="571529" indent="-571529">
              <a:lnSpc>
                <a:spcPct val="150000"/>
              </a:lnSpc>
              <a:spcBef>
                <a:spcPct val="0"/>
              </a:spcBef>
              <a:buFont typeface="Arial" panose="020B0604020202020204" pitchFamily="34" charset="0"/>
              <a:buChar char="•"/>
            </a:pPr>
            <a:r>
              <a:rPr lang="ja-JP" altLang="en-US" sz="4200" b="1" dirty="0">
                <a:solidFill>
                  <a:schemeClr val="bg2">
                    <a:lumMod val="25000"/>
                  </a:schemeClr>
                </a:solidFill>
              </a:rPr>
              <a:t>インタラクションを強化</a:t>
            </a:r>
            <a:endParaRPr lang="en-US" altLang="ja-JP" sz="4200" b="1" dirty="0">
              <a:solidFill>
                <a:schemeClr val="bg2">
                  <a:lumMod val="25000"/>
                </a:schemeClr>
              </a:solidFill>
            </a:endParaRPr>
          </a:p>
          <a:p>
            <a:pPr marL="571529" indent="-571529">
              <a:lnSpc>
                <a:spcPct val="150000"/>
              </a:lnSpc>
              <a:spcBef>
                <a:spcPct val="0"/>
              </a:spcBef>
              <a:buFont typeface="Arial" panose="020B0604020202020204" pitchFamily="34" charset="0"/>
              <a:buChar char="•"/>
            </a:pPr>
            <a:r>
              <a:rPr lang="ja-JP" altLang="en-US" sz="4200" b="1" dirty="0">
                <a:solidFill>
                  <a:schemeClr val="bg2">
                    <a:lumMod val="25000"/>
                  </a:schemeClr>
                </a:solidFill>
              </a:rPr>
              <a:t>モダンで直感的なインターフェースを提供</a:t>
            </a:r>
            <a:endParaRPr lang="en-US" sz="3600" b="1" spc="-60" dirty="0">
              <a:solidFill>
                <a:schemeClr val="bg2">
                  <a:lumMod val="25000"/>
                </a:schemeClr>
              </a:solidFill>
              <a:latin typeface="Cabin Medium"/>
              <a:ea typeface="Cabin Medium"/>
              <a:cs typeface="Cabin Medium"/>
              <a:sym typeface="Cabin Medium"/>
            </a:endParaRPr>
          </a:p>
        </p:txBody>
      </p:sp>
      <p:sp>
        <p:nvSpPr>
          <p:cNvPr id="2" name="テキスト ボックス 1">
            <a:extLst>
              <a:ext uri="{FF2B5EF4-FFF2-40B4-BE49-F238E27FC236}">
                <a16:creationId xmlns:a16="http://schemas.microsoft.com/office/drawing/2014/main" id="{588DBA4B-BEDE-4935-A7B2-1FBC47A94E70}"/>
              </a:ext>
            </a:extLst>
          </p:cNvPr>
          <p:cNvSpPr txBox="1"/>
          <p:nvPr/>
        </p:nvSpPr>
        <p:spPr>
          <a:xfrm>
            <a:off x="7924800" y="1257300"/>
            <a:ext cx="2441694" cy="1446550"/>
          </a:xfrm>
          <a:prstGeom prst="rect">
            <a:avLst/>
          </a:prstGeom>
          <a:noFill/>
        </p:spPr>
        <p:txBody>
          <a:bodyPr wrap="none" rtlCol="0">
            <a:spAutoFit/>
          </a:bodyPr>
          <a:lstStyle/>
          <a:p>
            <a:r>
              <a:rPr kumimoji="1" lang="ja-JP" altLang="en-US" sz="8800" b="1" i="1" u="sng" dirty="0">
                <a:solidFill>
                  <a:srgbClr val="FF0000"/>
                </a:solidFill>
                <a:effectLst>
                  <a:reflection blurRad="6350" stA="55000" endA="300" endPos="45500" dir="5400000" sy="-100000" algn="bl" rotWithShape="0"/>
                </a:effectLst>
              </a:rPr>
              <a:t>目標</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9993C02-6AE6-4E00-98F1-D4452E5B5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76114"/>
          </a:xfrm>
          <a:prstGeom prst="rect">
            <a:avLst/>
          </a:prstGeom>
        </p:spPr>
      </p:pic>
      <p:sp>
        <p:nvSpPr>
          <p:cNvPr id="3" name="テキスト ボックス 2">
            <a:extLst>
              <a:ext uri="{FF2B5EF4-FFF2-40B4-BE49-F238E27FC236}">
                <a16:creationId xmlns:a16="http://schemas.microsoft.com/office/drawing/2014/main" id="{EC03A69C-8D78-46F4-BA4E-DD20E7D108DE}"/>
              </a:ext>
            </a:extLst>
          </p:cNvPr>
          <p:cNvSpPr txBox="1"/>
          <p:nvPr/>
        </p:nvSpPr>
        <p:spPr>
          <a:xfrm>
            <a:off x="6553200" y="6306245"/>
            <a:ext cx="7446269" cy="3023392"/>
          </a:xfrm>
          <a:prstGeom prst="rect">
            <a:avLst/>
          </a:prstGeom>
          <a:noFill/>
        </p:spPr>
        <p:txBody>
          <a:bodyPr wrap="none" rtlCol="0">
            <a:spAutoFit/>
          </a:bodyPr>
          <a:lstStyle/>
          <a:p>
            <a:pPr marL="571529" indent="-571529">
              <a:lnSpc>
                <a:spcPct val="150000"/>
              </a:lnSpc>
              <a:buFont typeface="Arial" panose="020B0604020202020204" pitchFamily="34" charset="0"/>
              <a:buChar char="•"/>
            </a:pPr>
            <a:r>
              <a:rPr lang="ja-JP" altLang="en-US" sz="4400" i="1" dirty="0">
                <a:highlight>
                  <a:srgbClr val="C0C0C0"/>
                </a:highlight>
              </a:rPr>
              <a:t>使い方：簡単</a:t>
            </a:r>
            <a:endParaRPr lang="en-US" altLang="ja-JP" sz="4400" i="1" dirty="0">
              <a:highlight>
                <a:srgbClr val="C0C0C0"/>
              </a:highlight>
            </a:endParaRPr>
          </a:p>
          <a:p>
            <a:pPr marL="571529" indent="-571529">
              <a:lnSpc>
                <a:spcPct val="150000"/>
              </a:lnSpc>
              <a:buFont typeface="Arial" panose="020B0604020202020204" pitchFamily="34" charset="0"/>
              <a:buChar char="•"/>
            </a:pPr>
            <a:r>
              <a:rPr lang="ja-JP" altLang="en-US" sz="4400" i="1" dirty="0">
                <a:highlight>
                  <a:srgbClr val="C0C0C0"/>
                </a:highlight>
              </a:rPr>
              <a:t>便利：どこでも携帯で使える</a:t>
            </a:r>
            <a:endParaRPr lang="en-US" altLang="ja-JP" sz="4400" i="1" dirty="0">
              <a:highlight>
                <a:srgbClr val="C0C0C0"/>
              </a:highlight>
            </a:endParaRPr>
          </a:p>
          <a:p>
            <a:pPr marL="571529" indent="-571529">
              <a:lnSpc>
                <a:spcPct val="150000"/>
              </a:lnSpc>
              <a:buFont typeface="Arial" panose="020B0604020202020204" pitchFamily="34" charset="0"/>
              <a:buChar char="•"/>
            </a:pPr>
            <a:r>
              <a:rPr lang="ja-JP" altLang="en-US" sz="4400" i="1" dirty="0">
                <a:highlight>
                  <a:srgbClr val="C0C0C0"/>
                </a:highlight>
              </a:rPr>
              <a:t>新入生を中心に適切な </a:t>
            </a:r>
            <a:r>
              <a:rPr lang="en-US" altLang="ja-JP" sz="4400" i="1" dirty="0">
                <a:highlight>
                  <a:srgbClr val="C0C0C0"/>
                </a:highlight>
              </a:rPr>
              <a:t>WEB</a:t>
            </a:r>
          </a:p>
        </p:txBody>
      </p:sp>
      <p:sp>
        <p:nvSpPr>
          <p:cNvPr id="6" name="テキスト ボックス 5">
            <a:extLst>
              <a:ext uri="{FF2B5EF4-FFF2-40B4-BE49-F238E27FC236}">
                <a16:creationId xmlns:a16="http://schemas.microsoft.com/office/drawing/2014/main" id="{806AC212-6CEA-40C3-918B-B04301886DCD}"/>
              </a:ext>
            </a:extLst>
          </p:cNvPr>
          <p:cNvSpPr txBox="1"/>
          <p:nvPr/>
        </p:nvSpPr>
        <p:spPr>
          <a:xfrm>
            <a:off x="2133600" y="5632030"/>
            <a:ext cx="3379451" cy="76944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ja-JP" altLang="en-US" sz="4400" i="1" u="sng" dirty="0">
                <a:effectLst>
                  <a:outerShdw blurRad="38100" dist="38100" dir="2700000" algn="tl">
                    <a:srgbClr val="000000">
                      <a:alpha val="43137"/>
                    </a:srgbClr>
                  </a:outerShdw>
                </a:effectLst>
                <a:latin typeface="Overpass Light" panose="020B0600070205080204" charset="0"/>
              </a:rPr>
              <a:t>さくらの特徴：</a:t>
            </a:r>
          </a:p>
        </p:txBody>
      </p:sp>
    </p:spTree>
    <p:extLst>
      <p:ext uri="{BB962C8B-B14F-4D97-AF65-F5344CB8AC3E}">
        <p14:creationId xmlns:p14="http://schemas.microsoft.com/office/powerpoint/2010/main" val="202052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A329040-EBA1-418F-B145-884AE2F57D17}"/>
              </a:ext>
            </a:extLst>
          </p:cNvPr>
          <p:cNvSpPr/>
          <p:nvPr/>
        </p:nvSpPr>
        <p:spPr>
          <a:xfrm>
            <a:off x="0" y="1219200"/>
            <a:ext cx="18288000" cy="10386251"/>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ja-JP" altLang="en-US" dirty="0"/>
          </a:p>
        </p:txBody>
      </p:sp>
      <p:sp>
        <p:nvSpPr>
          <p:cNvPr id="3" name="テキスト ボックス 2">
            <a:extLst>
              <a:ext uri="{FF2B5EF4-FFF2-40B4-BE49-F238E27FC236}">
                <a16:creationId xmlns:a16="http://schemas.microsoft.com/office/drawing/2014/main" id="{BC9AF338-59AA-44B4-B425-A00D5CCEB57C}"/>
              </a:ext>
            </a:extLst>
          </p:cNvPr>
          <p:cNvSpPr txBox="1"/>
          <p:nvPr/>
        </p:nvSpPr>
        <p:spPr>
          <a:xfrm>
            <a:off x="838200" y="1542791"/>
            <a:ext cx="6277732"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ja-JP" altLang="en-US" sz="6000" i="1" u="sng" dirty="0"/>
              <a:t>困らないように！</a:t>
            </a:r>
            <a:endParaRPr lang="en-US" altLang="ja-JP" sz="6000" i="1" u="sng" dirty="0"/>
          </a:p>
        </p:txBody>
      </p:sp>
      <p:sp>
        <p:nvSpPr>
          <p:cNvPr id="4" name="テキスト ボックス 3">
            <a:extLst>
              <a:ext uri="{FF2B5EF4-FFF2-40B4-BE49-F238E27FC236}">
                <a16:creationId xmlns:a16="http://schemas.microsoft.com/office/drawing/2014/main" id="{5FFC4D61-BFE9-4A2F-A71E-033B1AD9907A}"/>
              </a:ext>
            </a:extLst>
          </p:cNvPr>
          <p:cNvSpPr txBox="1"/>
          <p:nvPr/>
        </p:nvSpPr>
        <p:spPr>
          <a:xfrm>
            <a:off x="1066800" y="2844582"/>
            <a:ext cx="6636326" cy="985013"/>
          </a:xfrm>
          <a:prstGeom prst="rect">
            <a:avLst/>
          </a:prstGeom>
          <a:noFill/>
        </p:spPr>
        <p:txBody>
          <a:bodyPr wrap="square" rtlCol="0">
            <a:spAutoFit/>
          </a:bodyPr>
          <a:lstStyle/>
          <a:p>
            <a:r>
              <a:rPr lang="ja-JP" altLang="en-US" sz="4001" b="1" i="1" u="sng" dirty="0"/>
              <a:t>生活がうまくいくように！！！</a:t>
            </a:r>
          </a:p>
          <a:p>
            <a:endParaRPr lang="ja-JP" altLang="en-US" dirty="0"/>
          </a:p>
        </p:txBody>
      </p:sp>
      <p:sp>
        <p:nvSpPr>
          <p:cNvPr id="5" name="テキスト ボックス 4">
            <a:extLst>
              <a:ext uri="{FF2B5EF4-FFF2-40B4-BE49-F238E27FC236}">
                <a16:creationId xmlns:a16="http://schemas.microsoft.com/office/drawing/2014/main" id="{318B5856-5E33-42A8-AD0A-996FB7339875}"/>
              </a:ext>
            </a:extLst>
          </p:cNvPr>
          <p:cNvSpPr txBox="1"/>
          <p:nvPr/>
        </p:nvSpPr>
        <p:spPr>
          <a:xfrm>
            <a:off x="1694782" y="3637916"/>
            <a:ext cx="7258718" cy="3680303"/>
          </a:xfrm>
          <a:prstGeom prst="rect">
            <a:avLst/>
          </a:prstGeom>
          <a:noFill/>
        </p:spPr>
        <p:txBody>
          <a:bodyPr wrap="none" rtlCol="0">
            <a:spAutoFit/>
          </a:bodyPr>
          <a:lstStyle/>
          <a:p>
            <a:pPr marL="285765" indent="-285765">
              <a:lnSpc>
                <a:spcPct val="150000"/>
              </a:lnSpc>
              <a:buFont typeface="Arial" panose="020B0604020202020204" pitchFamily="34" charset="0"/>
              <a:buChar char="•"/>
            </a:pPr>
            <a:r>
              <a:rPr lang="ja-JP" altLang="en-US" sz="4000" i="1" dirty="0">
                <a:highlight>
                  <a:srgbClr val="C0C0C0"/>
                </a:highlight>
              </a:rPr>
              <a:t>約 </a:t>
            </a:r>
            <a:r>
              <a:rPr lang="en-US" altLang="ja-JP" sz="4000" i="1" dirty="0">
                <a:highlight>
                  <a:srgbClr val="C0C0C0"/>
                </a:highlight>
              </a:rPr>
              <a:t>200</a:t>
            </a:r>
            <a:r>
              <a:rPr lang="ja-JP" altLang="en-US" sz="4000" i="1" dirty="0">
                <a:highlight>
                  <a:srgbClr val="C0C0C0"/>
                </a:highlight>
              </a:rPr>
              <a:t>語</a:t>
            </a:r>
            <a:endParaRPr lang="en-US" altLang="ja-JP" sz="4000" i="1" dirty="0">
              <a:highlight>
                <a:srgbClr val="C0C0C0"/>
              </a:highlight>
            </a:endParaRPr>
          </a:p>
          <a:p>
            <a:pPr marL="285765" indent="-285765">
              <a:lnSpc>
                <a:spcPct val="150000"/>
              </a:lnSpc>
              <a:buFont typeface="Arial" panose="020B0604020202020204" pitchFamily="34" charset="0"/>
              <a:buChar char="•"/>
            </a:pPr>
            <a:r>
              <a:rPr lang="ja-JP" altLang="en-US" sz="4000" i="1" dirty="0">
                <a:highlight>
                  <a:srgbClr val="C0C0C0"/>
                </a:highlight>
              </a:rPr>
              <a:t>移動手段・交通にかんする言葉</a:t>
            </a:r>
            <a:endParaRPr lang="en-US" altLang="ja-JP" sz="4000" i="1" dirty="0">
              <a:highlight>
                <a:srgbClr val="C0C0C0"/>
              </a:highlight>
            </a:endParaRPr>
          </a:p>
          <a:p>
            <a:pPr marL="285765" indent="-285765">
              <a:lnSpc>
                <a:spcPct val="150000"/>
              </a:lnSpc>
              <a:buFont typeface="Arial" panose="020B0604020202020204" pitchFamily="34" charset="0"/>
              <a:buChar char="•"/>
            </a:pPr>
            <a:r>
              <a:rPr lang="ja-JP" altLang="en-US" sz="4000" i="1" dirty="0">
                <a:highlight>
                  <a:srgbClr val="C0C0C0"/>
                </a:highlight>
              </a:rPr>
              <a:t>日本の食べ物にかんする言葉</a:t>
            </a:r>
            <a:endParaRPr lang="en-US" altLang="ja-JP" sz="4000" i="1" dirty="0">
              <a:highlight>
                <a:srgbClr val="C0C0C0"/>
              </a:highlight>
            </a:endParaRPr>
          </a:p>
          <a:p>
            <a:pPr marL="285765" indent="-285765">
              <a:lnSpc>
                <a:spcPct val="150000"/>
              </a:lnSpc>
              <a:buFont typeface="Arial" panose="020B0604020202020204" pitchFamily="34" charset="0"/>
              <a:buChar char="•"/>
            </a:pPr>
            <a:r>
              <a:rPr lang="ja-JP" altLang="en-US" sz="4000" i="1" dirty="0">
                <a:highlight>
                  <a:srgbClr val="C0C0C0"/>
                </a:highlight>
              </a:rPr>
              <a:t>。。。</a:t>
            </a:r>
            <a:endParaRPr lang="en-US" altLang="ja-JP" sz="4000" i="1" dirty="0">
              <a:highlight>
                <a:srgbClr val="C0C0C0"/>
              </a:highlight>
            </a:endParaRPr>
          </a:p>
        </p:txBody>
      </p:sp>
      <p:pic>
        <p:nvPicPr>
          <p:cNvPr id="6" name="図 5">
            <a:extLst>
              <a:ext uri="{FF2B5EF4-FFF2-40B4-BE49-F238E27FC236}">
                <a16:creationId xmlns:a16="http://schemas.microsoft.com/office/drawing/2014/main" id="{74978B87-B401-45BB-8E1A-72795EC47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365" y="3637916"/>
            <a:ext cx="4262400" cy="2636901"/>
          </a:xfrm>
          <a:prstGeom prst="rect">
            <a:avLst/>
          </a:prstGeom>
        </p:spPr>
      </p:pic>
      <p:pic>
        <p:nvPicPr>
          <p:cNvPr id="7" name="図 6">
            <a:extLst>
              <a:ext uri="{FF2B5EF4-FFF2-40B4-BE49-F238E27FC236}">
                <a16:creationId xmlns:a16="http://schemas.microsoft.com/office/drawing/2014/main" id="{0EF5797E-BC2B-4DD2-A5B0-51A4437E8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307" y="6756909"/>
            <a:ext cx="9031526" cy="3048000"/>
          </a:xfrm>
          <a:prstGeom prst="rect">
            <a:avLst/>
          </a:prstGeom>
        </p:spPr>
      </p:pic>
      <p:sp>
        <p:nvSpPr>
          <p:cNvPr id="9" name="テキスト ボックス 8">
            <a:extLst>
              <a:ext uri="{FF2B5EF4-FFF2-40B4-BE49-F238E27FC236}">
                <a16:creationId xmlns:a16="http://schemas.microsoft.com/office/drawing/2014/main" id="{3DC7F913-4AD9-4D79-B351-60596B97D1A3}"/>
              </a:ext>
            </a:extLst>
          </p:cNvPr>
          <p:cNvSpPr txBox="1"/>
          <p:nvPr/>
        </p:nvSpPr>
        <p:spPr>
          <a:xfrm>
            <a:off x="6629400" y="-147938"/>
            <a:ext cx="4648200"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ja-JP" altLang="en-US" sz="8000" b="1" dirty="0"/>
              <a:t>種類と数</a:t>
            </a:r>
          </a:p>
        </p:txBody>
      </p:sp>
    </p:spTree>
    <p:extLst>
      <p:ext uri="{BB962C8B-B14F-4D97-AF65-F5344CB8AC3E}">
        <p14:creationId xmlns:p14="http://schemas.microsoft.com/office/powerpoint/2010/main" val="89814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1000"/>
                                        <p:tgtEl>
                                          <p:spTgt spid="5">
                                            <p:txEl>
                                              <p:pRg st="3" end="3"/>
                                            </p:txEl>
                                          </p:spTgt>
                                        </p:tgtEl>
                                      </p:cBhvr>
                                    </p:animEffect>
                                    <p:anim calcmode="lin" valueType="num">
                                      <p:cBhvr>
                                        <p:cTn id="2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74459FEF-6708-417B-9111-EA01B9C84797}"/>
              </a:ext>
            </a:extLst>
          </p:cNvPr>
          <p:cNvSpPr txBox="1"/>
          <p:nvPr/>
        </p:nvSpPr>
        <p:spPr>
          <a:xfrm>
            <a:off x="10296338" y="1133380"/>
            <a:ext cx="3605474" cy="584775"/>
          </a:xfrm>
          <a:prstGeom prst="rect">
            <a:avLst/>
          </a:prstGeom>
          <a:noFill/>
        </p:spPr>
        <p:txBody>
          <a:bodyPr wrap="none" rtlCol="0">
            <a:spAutoFit/>
          </a:bodyPr>
          <a:lstStyle/>
          <a:p>
            <a:r>
              <a:rPr kumimoji="1" lang="ja-JP" altLang="en-US" sz="3200" dirty="0"/>
              <a:t>プログラムのスキル</a:t>
            </a:r>
          </a:p>
        </p:txBody>
      </p:sp>
      <p:grpSp>
        <p:nvGrpSpPr>
          <p:cNvPr id="13" name="グループ化 12">
            <a:extLst>
              <a:ext uri="{FF2B5EF4-FFF2-40B4-BE49-F238E27FC236}">
                <a16:creationId xmlns:a16="http://schemas.microsoft.com/office/drawing/2014/main" id="{6E77FC5D-19CF-4F96-9EFF-E57AFBC6E75A}"/>
              </a:ext>
            </a:extLst>
          </p:cNvPr>
          <p:cNvGrpSpPr/>
          <p:nvPr/>
        </p:nvGrpSpPr>
        <p:grpSpPr>
          <a:xfrm>
            <a:off x="297873" y="880765"/>
            <a:ext cx="3810000" cy="1631215"/>
            <a:chOff x="304800" y="419100"/>
            <a:chExt cx="3810000" cy="1631215"/>
          </a:xfrm>
        </p:grpSpPr>
        <p:sp>
          <p:nvSpPr>
            <p:cNvPr id="3" name="テキスト ボックス 2">
              <a:extLst>
                <a:ext uri="{FF2B5EF4-FFF2-40B4-BE49-F238E27FC236}">
                  <a16:creationId xmlns:a16="http://schemas.microsoft.com/office/drawing/2014/main" id="{33ABA9EB-941F-4957-B673-49352FB19AE2}"/>
                </a:ext>
              </a:extLst>
            </p:cNvPr>
            <p:cNvSpPr txBox="1"/>
            <p:nvPr/>
          </p:nvSpPr>
          <p:spPr>
            <a:xfrm>
              <a:off x="312420" y="880765"/>
              <a:ext cx="3429000" cy="584775"/>
            </a:xfrm>
            <a:prstGeom prst="rect">
              <a:avLst/>
            </a:prstGeom>
            <a:noFill/>
          </p:spPr>
          <p:txBody>
            <a:bodyPr wrap="square" rtlCol="0">
              <a:spAutoFit/>
            </a:bodyPr>
            <a:lstStyle/>
            <a:p>
              <a:r>
                <a:rPr kumimoji="1" lang="ja-JP" altLang="en-US" sz="3200" dirty="0"/>
                <a:t>データを集めて</a:t>
              </a:r>
            </a:p>
          </p:txBody>
        </p:sp>
        <p:sp>
          <p:nvSpPr>
            <p:cNvPr id="4" name="テキスト ボックス 3">
              <a:extLst>
                <a:ext uri="{FF2B5EF4-FFF2-40B4-BE49-F238E27FC236}">
                  <a16:creationId xmlns:a16="http://schemas.microsoft.com/office/drawing/2014/main" id="{75F2294C-10E4-4F35-9616-AD02EA134F1F}"/>
                </a:ext>
              </a:extLst>
            </p:cNvPr>
            <p:cNvSpPr txBox="1"/>
            <p:nvPr/>
          </p:nvSpPr>
          <p:spPr>
            <a:xfrm>
              <a:off x="312420" y="1465540"/>
              <a:ext cx="2161169" cy="584775"/>
            </a:xfrm>
            <a:prstGeom prst="rect">
              <a:avLst/>
            </a:prstGeom>
            <a:noFill/>
          </p:spPr>
          <p:txBody>
            <a:bodyPr wrap="none" rtlCol="0">
              <a:spAutoFit/>
            </a:bodyPr>
            <a:lstStyle/>
            <a:p>
              <a:r>
                <a:rPr kumimoji="1" lang="ja-JP" altLang="en-US" sz="3200" dirty="0"/>
                <a:t>写真を探す</a:t>
              </a:r>
            </a:p>
          </p:txBody>
        </p:sp>
        <p:sp>
          <p:nvSpPr>
            <p:cNvPr id="8" name="テキスト ボックス 7">
              <a:extLst>
                <a:ext uri="{FF2B5EF4-FFF2-40B4-BE49-F238E27FC236}">
                  <a16:creationId xmlns:a16="http://schemas.microsoft.com/office/drawing/2014/main" id="{5C46E211-5753-4A02-BD24-E339B71C88DD}"/>
                </a:ext>
              </a:extLst>
            </p:cNvPr>
            <p:cNvSpPr txBox="1"/>
            <p:nvPr/>
          </p:nvSpPr>
          <p:spPr>
            <a:xfrm>
              <a:off x="304800" y="419100"/>
              <a:ext cx="3810000" cy="461665"/>
            </a:xfrm>
            <a:prstGeom prst="rect">
              <a:avLst/>
            </a:prstGeom>
            <a:noFill/>
          </p:spPr>
          <p:txBody>
            <a:bodyPr wrap="square">
              <a:spAutoFit/>
            </a:bodyPr>
            <a:lstStyle/>
            <a:p>
              <a:r>
                <a:rPr lang="en-US" altLang="ja-JP" sz="2400" dirty="0" err="1"/>
                <a:t>Powerpoint</a:t>
              </a:r>
              <a:r>
                <a:rPr lang="en-US" altLang="ja-JP" sz="2400" dirty="0"/>
                <a:t>, excel </a:t>
              </a:r>
              <a:r>
                <a:rPr lang="ja-JP" altLang="en-US" sz="2400" dirty="0"/>
                <a:t>スキル</a:t>
              </a:r>
            </a:p>
          </p:txBody>
        </p:sp>
      </p:grpSp>
      <p:pic>
        <p:nvPicPr>
          <p:cNvPr id="6" name="図 5">
            <a:extLst>
              <a:ext uri="{FF2B5EF4-FFF2-40B4-BE49-F238E27FC236}">
                <a16:creationId xmlns:a16="http://schemas.microsoft.com/office/drawing/2014/main" id="{FA5561DB-3C32-4CF6-A490-3978E09FB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3" y="3012626"/>
            <a:ext cx="6073140" cy="6928010"/>
          </a:xfrm>
          <a:prstGeom prst="rect">
            <a:avLst/>
          </a:prstGeom>
        </p:spPr>
      </p:pic>
      <p:pic>
        <p:nvPicPr>
          <p:cNvPr id="9" name="図 8">
            <a:extLst>
              <a:ext uri="{FF2B5EF4-FFF2-40B4-BE49-F238E27FC236}">
                <a16:creationId xmlns:a16="http://schemas.microsoft.com/office/drawing/2014/main" id="{827FAC1C-8EEF-4EE0-89A7-5A615E167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6338" y="3012626"/>
            <a:ext cx="6430272" cy="6928010"/>
          </a:xfrm>
          <a:prstGeom prst="rect">
            <a:avLst/>
          </a:prstGeom>
        </p:spPr>
      </p:pic>
      <p:sp>
        <p:nvSpPr>
          <p:cNvPr id="14" name="テキスト ボックス 13">
            <a:extLst>
              <a:ext uri="{FF2B5EF4-FFF2-40B4-BE49-F238E27FC236}">
                <a16:creationId xmlns:a16="http://schemas.microsoft.com/office/drawing/2014/main" id="{9802896C-948B-4950-8D2A-7DEDD5729154}"/>
              </a:ext>
            </a:extLst>
          </p:cNvPr>
          <p:cNvSpPr txBox="1"/>
          <p:nvPr/>
        </p:nvSpPr>
        <p:spPr>
          <a:xfrm>
            <a:off x="1143000" y="342900"/>
            <a:ext cx="2768707" cy="646331"/>
          </a:xfrm>
          <a:prstGeom prst="rect">
            <a:avLst/>
          </a:prstGeom>
          <a:noFill/>
        </p:spPr>
        <p:txBody>
          <a:bodyPr wrap="none" rtlCol="0">
            <a:spAutoFit/>
          </a:bodyPr>
          <a:lstStyle/>
          <a:p>
            <a:r>
              <a:rPr kumimoji="1" lang="ja-JP" altLang="en-US" sz="3600" b="1" dirty="0"/>
              <a:t>国際ビジネス</a:t>
            </a:r>
          </a:p>
        </p:txBody>
      </p:sp>
      <p:sp>
        <p:nvSpPr>
          <p:cNvPr id="15" name="テキスト ボックス 14">
            <a:extLst>
              <a:ext uri="{FF2B5EF4-FFF2-40B4-BE49-F238E27FC236}">
                <a16:creationId xmlns:a16="http://schemas.microsoft.com/office/drawing/2014/main" id="{38D8479F-4D7C-4208-9E1E-83781E30BCED}"/>
              </a:ext>
            </a:extLst>
          </p:cNvPr>
          <p:cNvSpPr txBox="1"/>
          <p:nvPr/>
        </p:nvSpPr>
        <p:spPr>
          <a:xfrm>
            <a:off x="11755224" y="342899"/>
            <a:ext cx="3512500" cy="646331"/>
          </a:xfrm>
          <a:prstGeom prst="rect">
            <a:avLst/>
          </a:prstGeom>
          <a:noFill/>
        </p:spPr>
        <p:txBody>
          <a:bodyPr wrap="none" rtlCol="0">
            <a:spAutoFit/>
          </a:bodyPr>
          <a:lstStyle/>
          <a:p>
            <a:r>
              <a:rPr kumimoji="1" lang="ja-JP" altLang="en-US" sz="3600" b="1" dirty="0"/>
              <a:t>国際</a:t>
            </a:r>
            <a:r>
              <a:rPr kumimoji="1" lang="en-US" altLang="ja-JP" sz="3600" b="1" dirty="0"/>
              <a:t>IT</a:t>
            </a:r>
            <a:r>
              <a:rPr kumimoji="1" lang="ja-JP" altLang="en-US" sz="3600" b="1" dirty="0"/>
              <a:t>エンジニア</a:t>
            </a:r>
          </a:p>
        </p:txBody>
      </p:sp>
      <p:cxnSp>
        <p:nvCxnSpPr>
          <p:cNvPr id="17" name="直線コネクタ 16">
            <a:extLst>
              <a:ext uri="{FF2B5EF4-FFF2-40B4-BE49-F238E27FC236}">
                <a16:creationId xmlns:a16="http://schemas.microsoft.com/office/drawing/2014/main" id="{20EAD3A5-C069-4B37-9B48-BE3CC86B36CC}"/>
              </a:ext>
            </a:extLst>
          </p:cNvPr>
          <p:cNvCxnSpPr/>
          <p:nvPr/>
        </p:nvCxnSpPr>
        <p:spPr>
          <a:xfrm>
            <a:off x="8305800" y="38099"/>
            <a:ext cx="0" cy="10287000"/>
          </a:xfrm>
          <a:prstGeom prst="line">
            <a:avLst/>
          </a:prstGeom>
          <a:ln w="57150">
            <a:solidFill>
              <a:schemeClr val="tx1"/>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37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0763061B-105E-46E1-A207-7F5B925B26AA}"/>
              </a:ext>
            </a:extLst>
          </p:cNvPr>
          <p:cNvSpPr txBox="1"/>
          <p:nvPr/>
        </p:nvSpPr>
        <p:spPr>
          <a:xfrm>
            <a:off x="11617404" y="957103"/>
            <a:ext cx="3328988" cy="507831"/>
          </a:xfrm>
          <a:prstGeom prst="rect">
            <a:avLst/>
          </a:prstGeom>
          <a:noFill/>
        </p:spPr>
        <p:txBody>
          <a:bodyPr wrap="none" rtlCol="0">
            <a:spAutoFit/>
          </a:bodyPr>
          <a:lstStyle/>
          <a:p>
            <a:r>
              <a:rPr lang="ja-JP" altLang="en-US" sz="2700" dirty="0"/>
              <a:t>勉強のページ</a:t>
            </a:r>
            <a:r>
              <a:rPr lang="en-US" altLang="ja-JP" sz="2700" dirty="0"/>
              <a:t>(STEP 1)</a:t>
            </a:r>
            <a:endParaRPr kumimoji="1" lang="ja-JP" altLang="en-US" sz="2700" dirty="0"/>
          </a:p>
        </p:txBody>
      </p:sp>
      <p:sp>
        <p:nvSpPr>
          <p:cNvPr id="18" name="テキスト ボックス 17">
            <a:extLst>
              <a:ext uri="{FF2B5EF4-FFF2-40B4-BE49-F238E27FC236}">
                <a16:creationId xmlns:a16="http://schemas.microsoft.com/office/drawing/2014/main" id="{1A4C3116-3CF1-4CB2-B2D3-6880B87F0EC9}"/>
              </a:ext>
            </a:extLst>
          </p:cNvPr>
          <p:cNvSpPr txBox="1"/>
          <p:nvPr/>
        </p:nvSpPr>
        <p:spPr>
          <a:xfrm flipH="1">
            <a:off x="1271760" y="6337416"/>
            <a:ext cx="3687777" cy="507831"/>
          </a:xfrm>
          <a:prstGeom prst="rect">
            <a:avLst/>
          </a:prstGeom>
          <a:noFill/>
        </p:spPr>
        <p:txBody>
          <a:bodyPr wrap="square" rtlCol="0">
            <a:spAutoFit/>
          </a:bodyPr>
          <a:lstStyle/>
          <a:p>
            <a:r>
              <a:rPr lang="ja-JP" altLang="en-US" sz="2700" dirty="0"/>
              <a:t>テストのページ</a:t>
            </a:r>
            <a:r>
              <a:rPr lang="en-US" altLang="ja-JP" sz="2700" dirty="0"/>
              <a:t>(STEP 2)</a:t>
            </a:r>
            <a:endParaRPr kumimoji="1" lang="ja-JP" altLang="en-US" sz="2700" dirty="0"/>
          </a:p>
        </p:txBody>
      </p:sp>
      <p:sp>
        <p:nvSpPr>
          <p:cNvPr id="21" name="テキスト ボックス 20">
            <a:extLst>
              <a:ext uri="{FF2B5EF4-FFF2-40B4-BE49-F238E27FC236}">
                <a16:creationId xmlns:a16="http://schemas.microsoft.com/office/drawing/2014/main" id="{90F7C149-1BC0-45FE-9581-B006766BA22B}"/>
              </a:ext>
            </a:extLst>
          </p:cNvPr>
          <p:cNvSpPr txBox="1"/>
          <p:nvPr/>
        </p:nvSpPr>
        <p:spPr>
          <a:xfrm>
            <a:off x="10820400" y="6337417"/>
            <a:ext cx="4198359" cy="507831"/>
          </a:xfrm>
          <a:prstGeom prst="rect">
            <a:avLst/>
          </a:prstGeom>
          <a:noFill/>
        </p:spPr>
        <p:txBody>
          <a:bodyPr wrap="square" rtlCol="0">
            <a:spAutoFit/>
          </a:bodyPr>
          <a:lstStyle/>
          <a:p>
            <a:r>
              <a:rPr kumimoji="1" lang="en-US" altLang="ja-JP" sz="2700" dirty="0"/>
              <a:t>flashcard</a:t>
            </a:r>
            <a:r>
              <a:rPr kumimoji="1" lang="ja-JP" altLang="en-US" sz="2700" dirty="0"/>
              <a:t>　ページ</a:t>
            </a:r>
            <a:r>
              <a:rPr kumimoji="1" lang="en-US" altLang="ja-JP" sz="2700" dirty="0"/>
              <a:t>(STEP 3)</a:t>
            </a:r>
            <a:endParaRPr kumimoji="1" lang="ja-JP" altLang="en-US" sz="2700" dirty="0"/>
          </a:p>
        </p:txBody>
      </p:sp>
      <p:sp>
        <p:nvSpPr>
          <p:cNvPr id="24" name="テキスト ボックス 23">
            <a:extLst>
              <a:ext uri="{FF2B5EF4-FFF2-40B4-BE49-F238E27FC236}">
                <a16:creationId xmlns:a16="http://schemas.microsoft.com/office/drawing/2014/main" id="{58EA47DE-477A-4BD2-B82A-C2D8247A0B39}"/>
              </a:ext>
            </a:extLst>
          </p:cNvPr>
          <p:cNvSpPr txBox="1"/>
          <p:nvPr/>
        </p:nvSpPr>
        <p:spPr>
          <a:xfrm>
            <a:off x="5783254" y="3848100"/>
            <a:ext cx="3616239" cy="507831"/>
          </a:xfrm>
          <a:prstGeom prst="rect">
            <a:avLst/>
          </a:prstGeom>
          <a:noFill/>
        </p:spPr>
        <p:txBody>
          <a:bodyPr wrap="square" rtlCol="0">
            <a:spAutoFit/>
          </a:bodyPr>
          <a:lstStyle/>
          <a:p>
            <a:r>
              <a:rPr kumimoji="1" lang="ja-JP" altLang="en-US" sz="2700" dirty="0"/>
              <a:t>ゲームのページ</a:t>
            </a:r>
            <a:r>
              <a:rPr kumimoji="1" lang="en-US" altLang="ja-JP" sz="2700" dirty="0"/>
              <a:t>(STEP 4)</a:t>
            </a:r>
            <a:endParaRPr kumimoji="1" lang="ja-JP" altLang="en-US" sz="2700" dirty="0"/>
          </a:p>
        </p:txBody>
      </p:sp>
      <p:grpSp>
        <p:nvGrpSpPr>
          <p:cNvPr id="32" name="グループ化 31">
            <a:extLst>
              <a:ext uri="{FF2B5EF4-FFF2-40B4-BE49-F238E27FC236}">
                <a16:creationId xmlns:a16="http://schemas.microsoft.com/office/drawing/2014/main" id="{070222EE-E3EA-4EA4-897C-1FFD461BDE1A}"/>
              </a:ext>
            </a:extLst>
          </p:cNvPr>
          <p:cNvGrpSpPr/>
          <p:nvPr/>
        </p:nvGrpSpPr>
        <p:grpSpPr>
          <a:xfrm>
            <a:off x="439950" y="957103"/>
            <a:ext cx="4970250" cy="3789557"/>
            <a:chOff x="248419" y="876404"/>
            <a:chExt cx="3281176" cy="2321442"/>
          </a:xfrm>
        </p:grpSpPr>
        <p:sp>
          <p:nvSpPr>
            <p:cNvPr id="4" name="テキスト ボックス 3">
              <a:extLst>
                <a:ext uri="{FF2B5EF4-FFF2-40B4-BE49-F238E27FC236}">
                  <a16:creationId xmlns:a16="http://schemas.microsoft.com/office/drawing/2014/main" id="{6968343C-F7A7-4DAB-A176-68E7B0445595}"/>
                </a:ext>
              </a:extLst>
            </p:cNvPr>
            <p:cNvSpPr txBox="1"/>
            <p:nvPr/>
          </p:nvSpPr>
          <p:spPr>
            <a:xfrm>
              <a:off x="858292" y="876404"/>
              <a:ext cx="2138082" cy="311092"/>
            </a:xfrm>
            <a:prstGeom prst="rect">
              <a:avLst/>
            </a:prstGeom>
            <a:noFill/>
          </p:spPr>
          <p:txBody>
            <a:bodyPr wrap="square" rtlCol="0">
              <a:spAutoFit/>
            </a:bodyPr>
            <a:lstStyle/>
            <a:p>
              <a:r>
                <a:rPr kumimoji="1" lang="ja-JP" altLang="en-US" sz="2700" dirty="0"/>
                <a:t>ホームページ</a:t>
              </a:r>
              <a:r>
                <a:rPr kumimoji="1" lang="en-US" altLang="ja-JP" sz="2700" dirty="0"/>
                <a:t>(TOP)</a:t>
              </a:r>
              <a:endParaRPr kumimoji="1" lang="ja-JP" altLang="en-US" sz="2700" dirty="0"/>
            </a:p>
          </p:txBody>
        </p:sp>
        <mc:AlternateContent xmlns:mc="http://schemas.openxmlformats.org/markup-compatibility/2006" xmlns:pslz="http://schemas.microsoft.com/office/powerpoint/2016/slidezoom">
          <mc:Choice Requires="pslz">
            <p:graphicFrame>
              <p:nvGraphicFramePr>
                <p:cNvPr id="31" name="スライド ズーム 30">
                  <a:extLst>
                    <a:ext uri="{FF2B5EF4-FFF2-40B4-BE49-F238E27FC236}">
                      <a16:creationId xmlns:a16="http://schemas.microsoft.com/office/drawing/2014/main" id="{72F00DDE-61C3-46BF-B01C-BFD845777001}"/>
                    </a:ext>
                  </a:extLst>
                </p:cNvPr>
                <p:cNvGraphicFramePr>
                  <a:graphicFrameLocks noChangeAspect="1"/>
                </p:cNvGraphicFramePr>
                <p:nvPr>
                  <p:extLst>
                    <p:ext uri="{D42A27DB-BD31-4B8C-83A1-F6EECF244321}">
                      <p14:modId xmlns:p14="http://schemas.microsoft.com/office/powerpoint/2010/main" val="1730146999"/>
                    </p:ext>
                  </p:extLst>
                </p:nvPr>
              </p:nvGraphicFramePr>
              <p:xfrm>
                <a:off x="248419" y="1352185"/>
                <a:ext cx="3281176" cy="1845661"/>
              </p:xfrm>
              <a:graphic>
                <a:graphicData uri="http://schemas.microsoft.com/office/powerpoint/2016/slidezoom">
                  <pslz:sldZm>
                    <pslz:sldZmObj sldId="256" cId="2925115290">
                      <pslz:zmPr id="{0CF43DA4-C199-4707-8BC4-9891ECF1F28A}" transitionDur="1000">
                        <p166:blipFill xmlns:p166="http://schemas.microsoft.com/office/powerpoint/2016/6/main">
                          <a:blip r:embed="rId3"/>
                          <a:stretch>
                            <a:fillRect/>
                          </a:stretch>
                        </p166:blipFill>
                        <p166:spPr xmlns:p166="http://schemas.microsoft.com/office/powerpoint/2016/6/main">
                          <a:xfrm>
                            <a:off x="0" y="0"/>
                            <a:ext cx="4970250" cy="3012885"/>
                          </a:xfrm>
                          <a:prstGeom prst="rect">
                            <a:avLst/>
                          </a:prstGeom>
                          <a:ln w="3175">
                            <a:solidFill>
                              <a:prstClr val="ltGray"/>
                            </a:solidFill>
                          </a:ln>
                        </p166:spPr>
                      </pslz:zmPr>
                    </pslz:sldZmObj>
                  </pslz:sldZm>
                </a:graphicData>
              </a:graphic>
            </p:graphicFrame>
          </mc:Choice>
          <mc:Fallback xmlns="">
            <p:pic>
              <p:nvPicPr>
                <p:cNvPr id="31" name="スライド ズーム 30">
                  <a:hlinkClick r:id="rId4" action="ppaction://hlinksldjump"/>
                  <a:extLst>
                    <a:ext uri="{FF2B5EF4-FFF2-40B4-BE49-F238E27FC236}">
                      <a16:creationId xmlns:a16="http://schemas.microsoft.com/office/drawing/2014/main" id="{72F00DDE-61C3-46BF-B01C-BFD845777001}"/>
                    </a:ext>
                  </a:extLst>
                </p:cNvPr>
                <p:cNvPicPr>
                  <a:picLocks noGrp="1" noRot="1" noChangeAspect="1" noMove="1" noResize="1" noEditPoints="1" noAdjustHandles="1" noChangeArrowheads="1" noChangeShapeType="1"/>
                </p:cNvPicPr>
                <p:nvPr/>
              </p:nvPicPr>
              <p:blipFill>
                <a:blip r:embed="rId5"/>
                <a:stretch>
                  <a:fillRect/>
                </a:stretch>
              </p:blipFill>
              <p:spPr>
                <a:xfrm>
                  <a:off x="439950" y="1733775"/>
                  <a:ext cx="4970250" cy="3012885"/>
                </a:xfrm>
                <a:prstGeom prst="rect">
                  <a:avLst/>
                </a:prstGeom>
                <a:ln w="3175">
                  <a:solidFill>
                    <a:prstClr val="ltGray"/>
                  </a:solidFill>
                </a:ln>
              </p:spPr>
            </p:pic>
          </mc:Fallback>
        </mc:AlternateContent>
      </p:grpSp>
      <mc:AlternateContent xmlns:mc="http://schemas.openxmlformats.org/markup-compatibility/2006" xmlns:pslz="http://schemas.microsoft.com/office/powerpoint/2016/slidezoom">
        <mc:Choice Requires="pslz">
          <p:graphicFrame>
            <p:nvGraphicFramePr>
              <p:cNvPr id="34" name="スライド ズーム 33">
                <a:extLst>
                  <a:ext uri="{FF2B5EF4-FFF2-40B4-BE49-F238E27FC236}">
                    <a16:creationId xmlns:a16="http://schemas.microsoft.com/office/drawing/2014/main" id="{493DDCC5-808A-4DDD-853C-12E7FBB82E83}"/>
                  </a:ext>
                </a:extLst>
              </p:cNvPr>
              <p:cNvGraphicFramePr>
                <a:graphicFrameLocks noChangeAspect="1"/>
              </p:cNvGraphicFramePr>
              <p:nvPr>
                <p:extLst>
                  <p:ext uri="{D42A27DB-BD31-4B8C-83A1-F6EECF244321}">
                    <p14:modId xmlns:p14="http://schemas.microsoft.com/office/powerpoint/2010/main" val="1514773850"/>
                  </p:ext>
                </p:extLst>
              </p:nvPr>
            </p:nvGraphicFramePr>
            <p:xfrm>
              <a:off x="9974705" y="1667516"/>
              <a:ext cx="5480232" cy="3082632"/>
            </p:xfrm>
            <a:graphic>
              <a:graphicData uri="http://schemas.microsoft.com/office/powerpoint/2016/slidezoom">
                <pslz:sldZm>
                  <pslz:sldZmObj sldId="259" cId="1376439327">
                    <pslz:zmPr id="{67580CCA-463E-4159-806A-A9DF3AB3CC45}" transitionDur="1000">
                      <p166:blipFill xmlns:p166="http://schemas.microsoft.com/office/powerpoint/2016/6/main">
                        <a:blip r:embed="rId6"/>
                        <a:stretch>
                          <a:fillRect/>
                        </a:stretch>
                      </p166:blipFill>
                      <p166:spPr xmlns:p166="http://schemas.microsoft.com/office/powerpoint/2016/6/main">
                        <a:xfrm>
                          <a:off x="0" y="0"/>
                          <a:ext cx="5480232" cy="3082632"/>
                        </a:xfrm>
                        <a:prstGeom prst="rect">
                          <a:avLst/>
                        </a:prstGeom>
                        <a:ln w="3175">
                          <a:solidFill>
                            <a:prstClr val="ltGray"/>
                          </a:solidFill>
                        </a:ln>
                      </p166:spPr>
                    </pslz:zmPr>
                  </pslz:sldZmObj>
                </pslz:sldZm>
              </a:graphicData>
            </a:graphic>
          </p:graphicFrame>
        </mc:Choice>
        <mc:Fallback xmlns="">
          <p:pic>
            <p:nvPicPr>
              <p:cNvPr id="34" name="スライド ズーム 33">
                <a:hlinkClick r:id="rId7" action="ppaction://hlinksldjump"/>
                <a:extLst>
                  <a:ext uri="{FF2B5EF4-FFF2-40B4-BE49-F238E27FC236}">
                    <a16:creationId xmlns:a16="http://schemas.microsoft.com/office/drawing/2014/main" id="{493DDCC5-808A-4DDD-853C-12E7FBB82E83}"/>
                  </a:ext>
                </a:extLst>
              </p:cNvPr>
              <p:cNvPicPr>
                <a:picLocks noGrp="1" noRot="1" noChangeAspect="1" noMove="1" noResize="1" noEditPoints="1" noAdjustHandles="1" noChangeArrowheads="1" noChangeShapeType="1"/>
              </p:cNvPicPr>
              <p:nvPr/>
            </p:nvPicPr>
            <p:blipFill>
              <a:blip r:embed="rId8"/>
              <a:stretch>
                <a:fillRect/>
              </a:stretch>
            </p:blipFill>
            <p:spPr>
              <a:xfrm>
                <a:off x="9974705" y="1667516"/>
                <a:ext cx="5480232" cy="30826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スライド ズーム 35">
                <a:extLst>
                  <a:ext uri="{FF2B5EF4-FFF2-40B4-BE49-F238E27FC236}">
                    <a16:creationId xmlns:a16="http://schemas.microsoft.com/office/drawing/2014/main" id="{AF84F886-A865-4FE9-A620-663A8B0F224F}"/>
                  </a:ext>
                </a:extLst>
              </p:cNvPr>
              <p:cNvGraphicFramePr>
                <a:graphicFrameLocks noChangeAspect="1"/>
              </p:cNvGraphicFramePr>
              <p:nvPr/>
            </p:nvGraphicFramePr>
            <p:xfrm>
              <a:off x="418115" y="7161668"/>
              <a:ext cx="4946007" cy="2782128"/>
            </p:xfrm>
            <a:graphic>
              <a:graphicData uri="http://schemas.microsoft.com/office/powerpoint/2016/slidezoom">
                <pslz:sldZm>
                  <pslz:sldZmObj sldId="258" cId="3155694714">
                    <pslz:zmPr id="{B152A0CC-8099-44A2-9428-8C584C373861}" transitionDur="1000">
                      <p166:blipFill xmlns:p166="http://schemas.microsoft.com/office/powerpoint/2016/6/main">
                        <a:blip r:embed="rId9"/>
                        <a:stretch>
                          <a:fillRect/>
                        </a:stretch>
                      </p166:blipFill>
                      <p166:spPr xmlns:p166="http://schemas.microsoft.com/office/powerpoint/2016/6/main">
                        <a:xfrm>
                          <a:off x="0" y="0"/>
                          <a:ext cx="4946007" cy="2782128"/>
                        </a:xfrm>
                        <a:prstGeom prst="rect">
                          <a:avLst/>
                        </a:prstGeom>
                        <a:ln w="3175">
                          <a:solidFill>
                            <a:prstClr val="ltGray"/>
                          </a:solidFill>
                        </a:ln>
                      </p166:spPr>
                    </pslz:zmPr>
                  </pslz:sldZmObj>
                </pslz:sldZm>
              </a:graphicData>
            </a:graphic>
          </p:graphicFrame>
        </mc:Choice>
        <mc:Fallback xmlns="">
          <p:pic>
            <p:nvPicPr>
              <p:cNvPr id="36" name="スライド ズーム 35">
                <a:hlinkClick r:id="rId10" action="ppaction://hlinksldjump"/>
                <a:extLst>
                  <a:ext uri="{FF2B5EF4-FFF2-40B4-BE49-F238E27FC236}">
                    <a16:creationId xmlns:a16="http://schemas.microsoft.com/office/drawing/2014/main" id="{AF84F886-A865-4FE9-A620-663A8B0F224F}"/>
                  </a:ext>
                </a:extLst>
              </p:cNvPr>
              <p:cNvPicPr>
                <a:picLocks noGrp="1" noRot="1" noChangeAspect="1" noMove="1" noResize="1" noEditPoints="1" noAdjustHandles="1" noChangeArrowheads="1" noChangeShapeType="1"/>
              </p:cNvPicPr>
              <p:nvPr/>
            </p:nvPicPr>
            <p:blipFill>
              <a:blip r:embed="rId11"/>
              <a:stretch>
                <a:fillRect/>
              </a:stretch>
            </p:blipFill>
            <p:spPr>
              <a:xfrm>
                <a:off x="418115" y="7161668"/>
                <a:ext cx="4946007" cy="27821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8" name="スライド ズーム 37">
                <a:extLst>
                  <a:ext uri="{FF2B5EF4-FFF2-40B4-BE49-F238E27FC236}">
                    <a16:creationId xmlns:a16="http://schemas.microsoft.com/office/drawing/2014/main" id="{EF21C847-0537-4F9F-B3F5-9A9668912F70}"/>
                  </a:ext>
                </a:extLst>
              </p:cNvPr>
              <p:cNvGraphicFramePr>
                <a:graphicFrameLocks noChangeAspect="1"/>
              </p:cNvGraphicFramePr>
              <p:nvPr/>
            </p:nvGraphicFramePr>
            <p:xfrm>
              <a:off x="10003809" y="7188008"/>
              <a:ext cx="4990566" cy="2807193"/>
            </p:xfrm>
            <a:graphic>
              <a:graphicData uri="http://schemas.microsoft.com/office/powerpoint/2016/slidezoom">
                <pslz:sldZm>
                  <pslz:sldZmObj sldId="260" cId="3812316698">
                    <pslz:zmPr id="{43C8266F-3034-43EE-B2C9-2E6353F96803}" transitionDur="1000">
                      <p166:blipFill xmlns:p166="http://schemas.microsoft.com/office/powerpoint/2016/6/main">
                        <a:blip r:embed="rId12"/>
                        <a:stretch>
                          <a:fillRect/>
                        </a:stretch>
                      </p166:blipFill>
                      <p166:spPr xmlns:p166="http://schemas.microsoft.com/office/powerpoint/2016/6/main">
                        <a:xfrm>
                          <a:off x="0" y="0"/>
                          <a:ext cx="4990566" cy="2807193"/>
                        </a:xfrm>
                        <a:prstGeom prst="rect">
                          <a:avLst/>
                        </a:prstGeom>
                        <a:ln w="3175">
                          <a:solidFill>
                            <a:prstClr val="ltGray"/>
                          </a:solidFill>
                        </a:ln>
                      </p166:spPr>
                    </pslz:zmPr>
                  </pslz:sldZmObj>
                </pslz:sldZm>
              </a:graphicData>
            </a:graphic>
          </p:graphicFrame>
        </mc:Choice>
        <mc:Fallback xmlns="">
          <p:pic>
            <p:nvPicPr>
              <p:cNvPr id="38" name="スライド ズーム 37">
                <a:hlinkClick r:id="rId13" action="ppaction://hlinksldjump"/>
                <a:extLst>
                  <a:ext uri="{FF2B5EF4-FFF2-40B4-BE49-F238E27FC236}">
                    <a16:creationId xmlns:a16="http://schemas.microsoft.com/office/drawing/2014/main" id="{EF21C847-0537-4F9F-B3F5-9A9668912F70}"/>
                  </a:ext>
                </a:extLst>
              </p:cNvPr>
              <p:cNvPicPr>
                <a:picLocks noGrp="1" noRot="1" noChangeAspect="1" noMove="1" noResize="1" noEditPoints="1" noAdjustHandles="1" noChangeArrowheads="1" noChangeShapeType="1"/>
              </p:cNvPicPr>
              <p:nvPr/>
            </p:nvPicPr>
            <p:blipFill>
              <a:blip r:embed="rId14"/>
              <a:stretch>
                <a:fillRect/>
              </a:stretch>
            </p:blipFill>
            <p:spPr>
              <a:xfrm>
                <a:off x="10003809" y="7188008"/>
                <a:ext cx="4990566" cy="280719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0" name="スライド ズーム 39">
                <a:extLst>
                  <a:ext uri="{FF2B5EF4-FFF2-40B4-BE49-F238E27FC236}">
                    <a16:creationId xmlns:a16="http://schemas.microsoft.com/office/drawing/2014/main" id="{2502A59C-1E8E-495E-B46C-EE92B296B05C}"/>
                  </a:ext>
                </a:extLst>
              </p:cNvPr>
              <p:cNvGraphicFramePr>
                <a:graphicFrameLocks noChangeAspect="1"/>
              </p:cNvGraphicFramePr>
              <p:nvPr/>
            </p:nvGraphicFramePr>
            <p:xfrm>
              <a:off x="5378669" y="4746659"/>
              <a:ext cx="4620279" cy="2517612"/>
            </p:xfrm>
            <a:graphic>
              <a:graphicData uri="http://schemas.microsoft.com/office/powerpoint/2016/slidezoom">
                <pslz:sldZm>
                  <pslz:sldZmObj sldId="285" cId="4223247602">
                    <pslz:zmPr id="{E07E208D-EAAE-43EB-94B9-DD7592951B4D}" transitionDur="1000">
                      <p166:blipFill xmlns:p166="http://schemas.microsoft.com/office/powerpoint/2016/6/main">
                        <a:blip r:embed="rId15"/>
                        <a:stretch>
                          <a:fillRect/>
                        </a:stretch>
                      </p166:blipFill>
                      <p166:spPr xmlns:p166="http://schemas.microsoft.com/office/powerpoint/2016/6/main">
                        <a:xfrm>
                          <a:off x="0" y="0"/>
                          <a:ext cx="4620279" cy="2517612"/>
                        </a:xfrm>
                        <a:prstGeom prst="rect">
                          <a:avLst/>
                        </a:prstGeom>
                        <a:ln w="3175">
                          <a:solidFill>
                            <a:prstClr val="ltGray"/>
                          </a:solidFill>
                        </a:ln>
                      </p166:spPr>
                    </pslz:zmPr>
                  </pslz:sldZmObj>
                </pslz:sldZm>
              </a:graphicData>
            </a:graphic>
          </p:graphicFrame>
        </mc:Choice>
        <mc:Fallback xmlns="">
          <p:pic>
            <p:nvPicPr>
              <p:cNvPr id="40" name="スライド ズーム 39">
                <a:hlinkClick r:id="rId16" action="ppaction://hlinksldjump"/>
                <a:extLst>
                  <a:ext uri="{FF2B5EF4-FFF2-40B4-BE49-F238E27FC236}">
                    <a16:creationId xmlns:a16="http://schemas.microsoft.com/office/drawing/2014/main" id="{2502A59C-1E8E-495E-B46C-EE92B296B05C}"/>
                  </a:ext>
                </a:extLst>
              </p:cNvPr>
              <p:cNvPicPr>
                <a:picLocks noGrp="1" noRot="1" noChangeAspect="1" noMove="1" noResize="1" noEditPoints="1" noAdjustHandles="1" noChangeArrowheads="1" noChangeShapeType="1"/>
              </p:cNvPicPr>
              <p:nvPr/>
            </p:nvPicPr>
            <p:blipFill>
              <a:blip r:embed="rId17"/>
              <a:stretch>
                <a:fillRect/>
              </a:stretch>
            </p:blipFill>
            <p:spPr>
              <a:xfrm>
                <a:off x="5378669" y="4746659"/>
                <a:ext cx="4620279" cy="2517612"/>
              </a:xfrm>
              <a:prstGeom prst="rect">
                <a:avLst/>
              </a:prstGeom>
              <a:ln w="3175">
                <a:solidFill>
                  <a:prstClr val="ltGray"/>
                </a:solidFill>
              </a:ln>
            </p:spPr>
          </p:pic>
        </mc:Fallback>
      </mc:AlternateContent>
    </p:spTree>
    <p:extLst>
      <p:ext uri="{BB962C8B-B14F-4D97-AF65-F5344CB8AC3E}">
        <p14:creationId xmlns:p14="http://schemas.microsoft.com/office/powerpoint/2010/main" val="154229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par>
                                <p:cTn id="45" presetID="16" presetClass="entr" presetSubtype="21"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arn(inVertical)">
                                      <p:cBhvr>
                                        <p:cTn id="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0763061B-105E-46E1-A207-7F5B925B26AA}"/>
              </a:ext>
            </a:extLst>
          </p:cNvPr>
          <p:cNvSpPr txBox="1"/>
          <p:nvPr/>
        </p:nvSpPr>
        <p:spPr>
          <a:xfrm>
            <a:off x="11617404" y="957103"/>
            <a:ext cx="3328988" cy="507831"/>
          </a:xfrm>
          <a:prstGeom prst="rect">
            <a:avLst/>
          </a:prstGeom>
          <a:noFill/>
        </p:spPr>
        <p:txBody>
          <a:bodyPr wrap="none" rtlCol="0">
            <a:spAutoFit/>
          </a:bodyPr>
          <a:lstStyle/>
          <a:p>
            <a:r>
              <a:rPr lang="ja-JP" altLang="en-US" sz="2700" dirty="0"/>
              <a:t>勉強のページ</a:t>
            </a:r>
            <a:r>
              <a:rPr lang="en-US" altLang="ja-JP" sz="2700" dirty="0"/>
              <a:t>(STEP 1)</a:t>
            </a:r>
            <a:endParaRPr kumimoji="1" lang="ja-JP" altLang="en-US" sz="2700" dirty="0"/>
          </a:p>
        </p:txBody>
      </p:sp>
      <p:sp>
        <p:nvSpPr>
          <p:cNvPr id="18" name="テキスト ボックス 17">
            <a:extLst>
              <a:ext uri="{FF2B5EF4-FFF2-40B4-BE49-F238E27FC236}">
                <a16:creationId xmlns:a16="http://schemas.microsoft.com/office/drawing/2014/main" id="{1A4C3116-3CF1-4CB2-B2D3-6880B87F0EC9}"/>
              </a:ext>
            </a:extLst>
          </p:cNvPr>
          <p:cNvSpPr txBox="1"/>
          <p:nvPr/>
        </p:nvSpPr>
        <p:spPr>
          <a:xfrm flipH="1">
            <a:off x="1271760" y="6337416"/>
            <a:ext cx="3687777" cy="507831"/>
          </a:xfrm>
          <a:prstGeom prst="rect">
            <a:avLst/>
          </a:prstGeom>
          <a:noFill/>
        </p:spPr>
        <p:txBody>
          <a:bodyPr wrap="square" rtlCol="0">
            <a:spAutoFit/>
          </a:bodyPr>
          <a:lstStyle/>
          <a:p>
            <a:r>
              <a:rPr lang="ja-JP" altLang="en-US" sz="2700" dirty="0"/>
              <a:t>テストのページ</a:t>
            </a:r>
            <a:r>
              <a:rPr lang="en-US" altLang="ja-JP" sz="2700" dirty="0"/>
              <a:t>(STEP 2)</a:t>
            </a:r>
            <a:endParaRPr kumimoji="1" lang="ja-JP" altLang="en-US" sz="2700" dirty="0"/>
          </a:p>
        </p:txBody>
      </p:sp>
      <p:sp>
        <p:nvSpPr>
          <p:cNvPr id="21" name="テキスト ボックス 20">
            <a:extLst>
              <a:ext uri="{FF2B5EF4-FFF2-40B4-BE49-F238E27FC236}">
                <a16:creationId xmlns:a16="http://schemas.microsoft.com/office/drawing/2014/main" id="{90F7C149-1BC0-45FE-9581-B006766BA22B}"/>
              </a:ext>
            </a:extLst>
          </p:cNvPr>
          <p:cNvSpPr txBox="1"/>
          <p:nvPr/>
        </p:nvSpPr>
        <p:spPr>
          <a:xfrm>
            <a:off x="10820400" y="6337417"/>
            <a:ext cx="4198359" cy="507831"/>
          </a:xfrm>
          <a:prstGeom prst="rect">
            <a:avLst/>
          </a:prstGeom>
          <a:noFill/>
        </p:spPr>
        <p:txBody>
          <a:bodyPr wrap="square" rtlCol="0">
            <a:spAutoFit/>
          </a:bodyPr>
          <a:lstStyle/>
          <a:p>
            <a:r>
              <a:rPr kumimoji="1" lang="en-US" altLang="ja-JP" sz="2700" dirty="0"/>
              <a:t>flashcard</a:t>
            </a:r>
            <a:r>
              <a:rPr kumimoji="1" lang="ja-JP" altLang="en-US" sz="2700" dirty="0"/>
              <a:t>　ページ</a:t>
            </a:r>
            <a:r>
              <a:rPr kumimoji="1" lang="en-US" altLang="ja-JP" sz="2700" dirty="0"/>
              <a:t>(STEP 3)</a:t>
            </a:r>
            <a:endParaRPr kumimoji="1" lang="ja-JP" altLang="en-US" sz="2700" dirty="0"/>
          </a:p>
        </p:txBody>
      </p:sp>
      <p:sp>
        <p:nvSpPr>
          <p:cNvPr id="24" name="テキスト ボックス 23">
            <a:extLst>
              <a:ext uri="{FF2B5EF4-FFF2-40B4-BE49-F238E27FC236}">
                <a16:creationId xmlns:a16="http://schemas.microsoft.com/office/drawing/2014/main" id="{58EA47DE-477A-4BD2-B82A-C2D8247A0B39}"/>
              </a:ext>
            </a:extLst>
          </p:cNvPr>
          <p:cNvSpPr txBox="1"/>
          <p:nvPr/>
        </p:nvSpPr>
        <p:spPr>
          <a:xfrm>
            <a:off x="5783254" y="3848100"/>
            <a:ext cx="3616239" cy="507831"/>
          </a:xfrm>
          <a:prstGeom prst="rect">
            <a:avLst/>
          </a:prstGeom>
          <a:noFill/>
        </p:spPr>
        <p:txBody>
          <a:bodyPr wrap="square" rtlCol="0">
            <a:spAutoFit/>
          </a:bodyPr>
          <a:lstStyle/>
          <a:p>
            <a:r>
              <a:rPr kumimoji="1" lang="ja-JP" altLang="en-US" sz="2700" dirty="0"/>
              <a:t>ゲームのページ</a:t>
            </a:r>
            <a:r>
              <a:rPr kumimoji="1" lang="en-US" altLang="ja-JP" sz="2700" dirty="0"/>
              <a:t>(STEP 4)</a:t>
            </a:r>
            <a:endParaRPr kumimoji="1" lang="ja-JP" altLang="en-US" sz="2700" dirty="0"/>
          </a:p>
        </p:txBody>
      </p:sp>
      <p:grpSp>
        <p:nvGrpSpPr>
          <p:cNvPr id="32" name="グループ化 31">
            <a:extLst>
              <a:ext uri="{FF2B5EF4-FFF2-40B4-BE49-F238E27FC236}">
                <a16:creationId xmlns:a16="http://schemas.microsoft.com/office/drawing/2014/main" id="{070222EE-E3EA-4EA4-897C-1FFD461BDE1A}"/>
              </a:ext>
            </a:extLst>
          </p:cNvPr>
          <p:cNvGrpSpPr/>
          <p:nvPr/>
        </p:nvGrpSpPr>
        <p:grpSpPr>
          <a:xfrm>
            <a:off x="393872" y="992463"/>
            <a:ext cx="4970250" cy="3754195"/>
            <a:chOff x="278743" y="762271"/>
            <a:chExt cx="3281176" cy="2299780"/>
          </a:xfrm>
        </p:grpSpPr>
        <p:sp>
          <p:nvSpPr>
            <p:cNvPr id="4" name="テキスト ボックス 3">
              <a:extLst>
                <a:ext uri="{FF2B5EF4-FFF2-40B4-BE49-F238E27FC236}">
                  <a16:creationId xmlns:a16="http://schemas.microsoft.com/office/drawing/2014/main" id="{6968343C-F7A7-4DAB-A176-68E7B0445595}"/>
                </a:ext>
              </a:extLst>
            </p:cNvPr>
            <p:cNvSpPr txBox="1"/>
            <p:nvPr/>
          </p:nvSpPr>
          <p:spPr>
            <a:xfrm>
              <a:off x="858292" y="762271"/>
              <a:ext cx="2138082" cy="311092"/>
            </a:xfrm>
            <a:prstGeom prst="rect">
              <a:avLst/>
            </a:prstGeom>
            <a:noFill/>
          </p:spPr>
          <p:txBody>
            <a:bodyPr wrap="square" rtlCol="0">
              <a:spAutoFit/>
            </a:bodyPr>
            <a:lstStyle/>
            <a:p>
              <a:r>
                <a:rPr kumimoji="1" lang="ja-JP" altLang="en-US" sz="2700" dirty="0"/>
                <a:t>ホームページ</a:t>
              </a:r>
              <a:r>
                <a:rPr kumimoji="1" lang="en-US" altLang="ja-JP" sz="2700" dirty="0"/>
                <a:t>(TOP)</a:t>
              </a:r>
              <a:endParaRPr kumimoji="1" lang="ja-JP" altLang="en-US" sz="2700" dirty="0"/>
            </a:p>
          </p:txBody>
        </p:sp>
        <mc:AlternateContent xmlns:mc="http://schemas.openxmlformats.org/markup-compatibility/2006" xmlns:pslz="http://schemas.microsoft.com/office/powerpoint/2016/slidezoom">
          <mc:Choice Requires="pslz">
            <p:graphicFrame>
              <p:nvGraphicFramePr>
                <p:cNvPr id="31" name="スライド ズーム 30">
                  <a:extLst>
                    <a:ext uri="{FF2B5EF4-FFF2-40B4-BE49-F238E27FC236}">
                      <a16:creationId xmlns:a16="http://schemas.microsoft.com/office/drawing/2014/main" id="{72F00DDE-61C3-46BF-B01C-BFD845777001}"/>
                    </a:ext>
                  </a:extLst>
                </p:cNvPr>
                <p:cNvGraphicFramePr>
                  <a:graphicFrameLocks noChangeAspect="1"/>
                </p:cNvGraphicFramePr>
                <p:nvPr/>
              </p:nvGraphicFramePr>
              <p:xfrm>
                <a:off x="278743" y="1216390"/>
                <a:ext cx="3281176" cy="1845661"/>
              </p:xfrm>
              <a:graphic>
                <a:graphicData uri="http://schemas.microsoft.com/office/powerpoint/2016/slidezoom">
                  <pslz:sldZm>
                    <pslz:sldZmObj sldId="256" cId="2925115290">
                      <pslz:zmPr id="{0CF43DA4-C199-4707-8BC4-9891ECF1F28A}" transitionDur="1000">
                        <p166:blipFill xmlns:p166="http://schemas.microsoft.com/office/powerpoint/2016/6/main">
                          <a:blip r:embed="rId3"/>
                          <a:stretch>
                            <a:fillRect/>
                          </a:stretch>
                        </p166:blipFill>
                        <p166:spPr xmlns:p166="http://schemas.microsoft.com/office/powerpoint/2016/6/main">
                          <a:xfrm>
                            <a:off x="0" y="0"/>
                            <a:ext cx="4970250" cy="3012884"/>
                          </a:xfrm>
                          <a:prstGeom prst="rect">
                            <a:avLst/>
                          </a:prstGeom>
                          <a:ln w="3175">
                            <a:solidFill>
                              <a:prstClr val="ltGray"/>
                            </a:solidFill>
                          </a:ln>
                        </p166:spPr>
                      </pslz:zmPr>
                    </pslz:sldZmObj>
                  </pslz:sldZm>
                </a:graphicData>
              </a:graphic>
            </p:graphicFrame>
          </mc:Choice>
          <mc:Fallback xmlns="">
            <p:pic>
              <p:nvPicPr>
                <p:cNvPr id="31" name="スライド ズーム 30">
                  <a:hlinkClick r:id="rId4" action="ppaction://hlinksldjump"/>
                  <a:extLst>
                    <a:ext uri="{FF2B5EF4-FFF2-40B4-BE49-F238E27FC236}">
                      <a16:creationId xmlns:a16="http://schemas.microsoft.com/office/drawing/2014/main" id="{72F00DDE-61C3-46BF-B01C-BFD845777001}"/>
                    </a:ext>
                  </a:extLst>
                </p:cNvPr>
                <p:cNvPicPr>
                  <a:picLocks noGrp="1" noRot="1" noChangeAspect="1" noMove="1" noResize="1" noEditPoints="1" noAdjustHandles="1" noChangeArrowheads="1" noChangeShapeType="1"/>
                </p:cNvPicPr>
                <p:nvPr/>
              </p:nvPicPr>
              <p:blipFill>
                <a:blip r:embed="rId5"/>
                <a:stretch>
                  <a:fillRect/>
                </a:stretch>
              </p:blipFill>
              <p:spPr>
                <a:xfrm>
                  <a:off x="393872" y="1733774"/>
                  <a:ext cx="4970250" cy="3012884"/>
                </a:xfrm>
                <a:prstGeom prst="rect">
                  <a:avLst/>
                </a:prstGeom>
                <a:ln w="3175">
                  <a:solidFill>
                    <a:prstClr val="ltGray"/>
                  </a:solidFill>
                </a:ln>
              </p:spPr>
            </p:pic>
          </mc:Fallback>
        </mc:AlternateContent>
      </p:grpSp>
      <mc:AlternateContent xmlns:mc="http://schemas.openxmlformats.org/markup-compatibility/2006" xmlns:pslz="http://schemas.microsoft.com/office/powerpoint/2016/slidezoom">
        <mc:Choice Requires="pslz">
          <p:graphicFrame>
            <p:nvGraphicFramePr>
              <p:cNvPr id="34" name="スライド ズーム 33">
                <a:extLst>
                  <a:ext uri="{FF2B5EF4-FFF2-40B4-BE49-F238E27FC236}">
                    <a16:creationId xmlns:a16="http://schemas.microsoft.com/office/drawing/2014/main" id="{493DDCC5-808A-4DDD-853C-12E7FBB82E83}"/>
                  </a:ext>
                </a:extLst>
              </p:cNvPr>
              <p:cNvGraphicFramePr>
                <a:graphicFrameLocks noChangeAspect="1"/>
              </p:cNvGraphicFramePr>
              <p:nvPr/>
            </p:nvGraphicFramePr>
            <p:xfrm>
              <a:off x="9974705" y="1667516"/>
              <a:ext cx="5480232" cy="3082632"/>
            </p:xfrm>
            <a:graphic>
              <a:graphicData uri="http://schemas.microsoft.com/office/powerpoint/2016/slidezoom">
                <pslz:sldZm>
                  <pslz:sldZmObj sldId="259" cId="1376439327">
                    <pslz:zmPr id="{67580CCA-463E-4159-806A-A9DF3AB3CC45}" transitionDur="1000">
                      <p166:blipFill xmlns:p166="http://schemas.microsoft.com/office/powerpoint/2016/6/main">
                        <a:blip r:embed="rId6"/>
                        <a:stretch>
                          <a:fillRect/>
                        </a:stretch>
                      </p166:blipFill>
                      <p166:spPr xmlns:p166="http://schemas.microsoft.com/office/powerpoint/2016/6/main">
                        <a:xfrm>
                          <a:off x="0" y="0"/>
                          <a:ext cx="5480232" cy="3082632"/>
                        </a:xfrm>
                        <a:prstGeom prst="rect">
                          <a:avLst/>
                        </a:prstGeom>
                        <a:ln w="3175">
                          <a:solidFill>
                            <a:prstClr val="ltGray"/>
                          </a:solidFill>
                        </a:ln>
                      </p166:spPr>
                    </pslz:zmPr>
                  </pslz:sldZmObj>
                </pslz:sldZm>
              </a:graphicData>
            </a:graphic>
          </p:graphicFrame>
        </mc:Choice>
        <mc:Fallback xmlns="">
          <p:pic>
            <p:nvPicPr>
              <p:cNvPr id="34" name="スライド ズーム 33">
                <a:hlinkClick r:id="rId7" action="ppaction://hlinksldjump"/>
                <a:extLst>
                  <a:ext uri="{FF2B5EF4-FFF2-40B4-BE49-F238E27FC236}">
                    <a16:creationId xmlns:a16="http://schemas.microsoft.com/office/drawing/2014/main" id="{493DDCC5-808A-4DDD-853C-12E7FBB82E83}"/>
                  </a:ext>
                </a:extLst>
              </p:cNvPr>
              <p:cNvPicPr>
                <a:picLocks noGrp="1" noRot="1" noChangeAspect="1" noMove="1" noResize="1" noEditPoints="1" noAdjustHandles="1" noChangeArrowheads="1" noChangeShapeType="1"/>
              </p:cNvPicPr>
              <p:nvPr/>
            </p:nvPicPr>
            <p:blipFill>
              <a:blip r:embed="rId8"/>
              <a:stretch>
                <a:fillRect/>
              </a:stretch>
            </p:blipFill>
            <p:spPr>
              <a:xfrm>
                <a:off x="9974705" y="1667516"/>
                <a:ext cx="5480232" cy="30826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スライド ズーム 35">
                <a:extLst>
                  <a:ext uri="{FF2B5EF4-FFF2-40B4-BE49-F238E27FC236}">
                    <a16:creationId xmlns:a16="http://schemas.microsoft.com/office/drawing/2014/main" id="{AF84F886-A865-4FE9-A620-663A8B0F224F}"/>
                  </a:ext>
                </a:extLst>
              </p:cNvPr>
              <p:cNvGraphicFramePr>
                <a:graphicFrameLocks noChangeAspect="1"/>
              </p:cNvGraphicFramePr>
              <p:nvPr/>
            </p:nvGraphicFramePr>
            <p:xfrm>
              <a:off x="418115" y="7161668"/>
              <a:ext cx="4946007" cy="2782128"/>
            </p:xfrm>
            <a:graphic>
              <a:graphicData uri="http://schemas.microsoft.com/office/powerpoint/2016/slidezoom">
                <pslz:sldZm>
                  <pslz:sldZmObj sldId="258" cId="3155694714">
                    <pslz:zmPr id="{B152A0CC-8099-44A2-9428-8C584C373861}" transitionDur="1000">
                      <p166:blipFill xmlns:p166="http://schemas.microsoft.com/office/powerpoint/2016/6/main">
                        <a:blip r:embed="rId9"/>
                        <a:stretch>
                          <a:fillRect/>
                        </a:stretch>
                      </p166:blipFill>
                      <p166:spPr xmlns:p166="http://schemas.microsoft.com/office/powerpoint/2016/6/main">
                        <a:xfrm>
                          <a:off x="0" y="0"/>
                          <a:ext cx="4946007" cy="2782128"/>
                        </a:xfrm>
                        <a:prstGeom prst="rect">
                          <a:avLst/>
                        </a:prstGeom>
                        <a:ln w="3175">
                          <a:solidFill>
                            <a:prstClr val="ltGray"/>
                          </a:solidFill>
                        </a:ln>
                      </p166:spPr>
                    </pslz:zmPr>
                  </pslz:sldZmObj>
                </pslz:sldZm>
              </a:graphicData>
            </a:graphic>
          </p:graphicFrame>
        </mc:Choice>
        <mc:Fallback xmlns="">
          <p:pic>
            <p:nvPicPr>
              <p:cNvPr id="36" name="スライド ズーム 35">
                <a:hlinkClick r:id="rId10" action="ppaction://hlinksldjump"/>
                <a:extLst>
                  <a:ext uri="{FF2B5EF4-FFF2-40B4-BE49-F238E27FC236}">
                    <a16:creationId xmlns:a16="http://schemas.microsoft.com/office/drawing/2014/main" id="{AF84F886-A865-4FE9-A620-663A8B0F224F}"/>
                  </a:ext>
                </a:extLst>
              </p:cNvPr>
              <p:cNvPicPr>
                <a:picLocks noGrp="1" noRot="1" noChangeAspect="1" noMove="1" noResize="1" noEditPoints="1" noAdjustHandles="1" noChangeArrowheads="1" noChangeShapeType="1"/>
              </p:cNvPicPr>
              <p:nvPr/>
            </p:nvPicPr>
            <p:blipFill>
              <a:blip r:embed="rId11"/>
              <a:stretch>
                <a:fillRect/>
              </a:stretch>
            </p:blipFill>
            <p:spPr>
              <a:xfrm>
                <a:off x="418115" y="7161668"/>
                <a:ext cx="4946007" cy="27821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8" name="スライド ズーム 37">
                <a:extLst>
                  <a:ext uri="{FF2B5EF4-FFF2-40B4-BE49-F238E27FC236}">
                    <a16:creationId xmlns:a16="http://schemas.microsoft.com/office/drawing/2014/main" id="{EF21C847-0537-4F9F-B3F5-9A9668912F70}"/>
                  </a:ext>
                </a:extLst>
              </p:cNvPr>
              <p:cNvGraphicFramePr>
                <a:graphicFrameLocks noChangeAspect="1"/>
              </p:cNvGraphicFramePr>
              <p:nvPr/>
            </p:nvGraphicFramePr>
            <p:xfrm>
              <a:off x="10003809" y="7188008"/>
              <a:ext cx="4990566" cy="2807193"/>
            </p:xfrm>
            <a:graphic>
              <a:graphicData uri="http://schemas.microsoft.com/office/powerpoint/2016/slidezoom">
                <pslz:sldZm>
                  <pslz:sldZmObj sldId="260" cId="3812316698">
                    <pslz:zmPr id="{43C8266F-3034-43EE-B2C9-2E6353F96803}" transitionDur="1000">
                      <p166:blipFill xmlns:p166="http://schemas.microsoft.com/office/powerpoint/2016/6/main">
                        <a:blip r:embed="rId12"/>
                        <a:stretch>
                          <a:fillRect/>
                        </a:stretch>
                      </p166:blipFill>
                      <p166:spPr xmlns:p166="http://schemas.microsoft.com/office/powerpoint/2016/6/main">
                        <a:xfrm>
                          <a:off x="0" y="0"/>
                          <a:ext cx="4990566" cy="2807193"/>
                        </a:xfrm>
                        <a:prstGeom prst="rect">
                          <a:avLst/>
                        </a:prstGeom>
                        <a:ln w="3175">
                          <a:solidFill>
                            <a:prstClr val="ltGray"/>
                          </a:solidFill>
                        </a:ln>
                      </p166:spPr>
                    </pslz:zmPr>
                  </pslz:sldZmObj>
                </pslz:sldZm>
              </a:graphicData>
            </a:graphic>
          </p:graphicFrame>
        </mc:Choice>
        <mc:Fallback xmlns="">
          <p:pic>
            <p:nvPicPr>
              <p:cNvPr id="38" name="スライド ズーム 37">
                <a:hlinkClick r:id="rId13" action="ppaction://hlinksldjump"/>
                <a:extLst>
                  <a:ext uri="{FF2B5EF4-FFF2-40B4-BE49-F238E27FC236}">
                    <a16:creationId xmlns:a16="http://schemas.microsoft.com/office/drawing/2014/main" id="{EF21C847-0537-4F9F-B3F5-9A9668912F70}"/>
                  </a:ext>
                </a:extLst>
              </p:cNvPr>
              <p:cNvPicPr>
                <a:picLocks noGrp="1" noRot="1" noChangeAspect="1" noMove="1" noResize="1" noEditPoints="1" noAdjustHandles="1" noChangeArrowheads="1" noChangeShapeType="1"/>
              </p:cNvPicPr>
              <p:nvPr/>
            </p:nvPicPr>
            <p:blipFill>
              <a:blip r:embed="rId14"/>
              <a:stretch>
                <a:fillRect/>
              </a:stretch>
            </p:blipFill>
            <p:spPr>
              <a:xfrm>
                <a:off x="10003809" y="7188008"/>
                <a:ext cx="4990566" cy="280719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0" name="スライド ズーム 39">
                <a:extLst>
                  <a:ext uri="{FF2B5EF4-FFF2-40B4-BE49-F238E27FC236}">
                    <a16:creationId xmlns:a16="http://schemas.microsoft.com/office/drawing/2014/main" id="{2502A59C-1E8E-495E-B46C-EE92B296B05C}"/>
                  </a:ext>
                </a:extLst>
              </p:cNvPr>
              <p:cNvGraphicFramePr>
                <a:graphicFrameLocks noChangeAspect="1"/>
              </p:cNvGraphicFramePr>
              <p:nvPr/>
            </p:nvGraphicFramePr>
            <p:xfrm>
              <a:off x="5378669" y="4746659"/>
              <a:ext cx="4620279" cy="2517612"/>
            </p:xfrm>
            <a:graphic>
              <a:graphicData uri="http://schemas.microsoft.com/office/powerpoint/2016/slidezoom">
                <pslz:sldZm>
                  <pslz:sldZmObj sldId="285" cId="4223247602">
                    <pslz:zmPr id="{E07E208D-EAAE-43EB-94B9-DD7592951B4D}" transitionDur="1000">
                      <p166:blipFill xmlns:p166="http://schemas.microsoft.com/office/powerpoint/2016/6/main">
                        <a:blip r:embed="rId15"/>
                        <a:stretch>
                          <a:fillRect/>
                        </a:stretch>
                      </p166:blipFill>
                      <p166:spPr xmlns:p166="http://schemas.microsoft.com/office/powerpoint/2016/6/main">
                        <a:xfrm>
                          <a:off x="0" y="0"/>
                          <a:ext cx="4620279" cy="2517612"/>
                        </a:xfrm>
                        <a:prstGeom prst="rect">
                          <a:avLst/>
                        </a:prstGeom>
                        <a:ln w="3175">
                          <a:solidFill>
                            <a:prstClr val="ltGray"/>
                          </a:solidFill>
                        </a:ln>
                      </p166:spPr>
                    </pslz:zmPr>
                  </pslz:sldZmObj>
                </pslz:sldZm>
              </a:graphicData>
            </a:graphic>
          </p:graphicFrame>
        </mc:Choice>
        <mc:Fallback xmlns="">
          <p:pic>
            <p:nvPicPr>
              <p:cNvPr id="40" name="スライド ズーム 39">
                <a:hlinkClick r:id="rId16" action="ppaction://hlinksldjump"/>
                <a:extLst>
                  <a:ext uri="{FF2B5EF4-FFF2-40B4-BE49-F238E27FC236}">
                    <a16:creationId xmlns:a16="http://schemas.microsoft.com/office/drawing/2014/main" id="{2502A59C-1E8E-495E-B46C-EE92B296B05C}"/>
                  </a:ext>
                </a:extLst>
              </p:cNvPr>
              <p:cNvPicPr>
                <a:picLocks noGrp="1" noRot="1" noChangeAspect="1" noMove="1" noResize="1" noEditPoints="1" noAdjustHandles="1" noChangeArrowheads="1" noChangeShapeType="1"/>
              </p:cNvPicPr>
              <p:nvPr/>
            </p:nvPicPr>
            <p:blipFill>
              <a:blip r:embed="rId17"/>
              <a:stretch>
                <a:fillRect/>
              </a:stretch>
            </p:blipFill>
            <p:spPr>
              <a:xfrm>
                <a:off x="5378669" y="4746659"/>
                <a:ext cx="4620279" cy="2517612"/>
              </a:xfrm>
              <a:prstGeom prst="rect">
                <a:avLst/>
              </a:prstGeom>
              <a:ln w="3175">
                <a:solidFill>
                  <a:prstClr val="ltGray"/>
                </a:solidFill>
              </a:ln>
            </p:spPr>
          </p:pic>
        </mc:Fallback>
      </mc:AlternateContent>
    </p:spTree>
    <p:extLst>
      <p:ext uri="{BB962C8B-B14F-4D97-AF65-F5344CB8AC3E}">
        <p14:creationId xmlns:p14="http://schemas.microsoft.com/office/powerpoint/2010/main" val="709752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2430</TotalTime>
  <Words>1146</Words>
  <Application>Microsoft Office PowerPoint</Application>
  <PresentationFormat>ユーザー設定</PresentationFormat>
  <Paragraphs>98</Paragraphs>
  <Slides>18</Slides>
  <Notes>11</Notes>
  <HiddenSlides>0</HiddenSlides>
  <MMClips>0</MMClips>
  <ScaleCrop>false</ScaleCrop>
  <HeadingPairs>
    <vt:vector size="6" baseType="variant">
      <vt:variant>
        <vt:lpstr>使用されているフォント</vt:lpstr>
      </vt:variant>
      <vt:variant>
        <vt:i4>16</vt:i4>
      </vt:variant>
      <vt:variant>
        <vt:lpstr>テーマ</vt:lpstr>
      </vt:variant>
      <vt:variant>
        <vt:i4>1</vt:i4>
      </vt:variant>
      <vt:variant>
        <vt:lpstr>スライド タイトル</vt:lpstr>
      </vt:variant>
      <vt:variant>
        <vt:i4>18</vt:i4>
      </vt:variant>
    </vt:vector>
  </HeadingPairs>
  <TitlesOfParts>
    <vt:vector size="35" baseType="lpstr">
      <vt:lpstr>Bahnschrift</vt:lpstr>
      <vt:lpstr>Cabin</vt:lpstr>
      <vt:lpstr>Cabin Semi-Bold</vt:lpstr>
      <vt:lpstr>Overpass Light</vt:lpstr>
      <vt:lpstr>League Spartan</vt:lpstr>
      <vt:lpstr>Hero</vt:lpstr>
      <vt:lpstr>Calibri</vt:lpstr>
      <vt:lpstr>游ゴシック</vt:lpstr>
      <vt:lpstr>HG行書体</vt:lpstr>
      <vt:lpstr>Google Sans</vt:lpstr>
      <vt:lpstr>Arial Black</vt:lpstr>
      <vt:lpstr>Segoe UI Historic</vt:lpstr>
      <vt:lpstr>Arial</vt:lpstr>
      <vt:lpstr>Hero Bold</vt:lpstr>
      <vt:lpstr>Cabin Medium</vt:lpstr>
      <vt:lpstr>inherit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team Hero</dc:title>
  <dc:creator>穴吹</dc:creator>
  <cp:lastModifiedBy>穴吹</cp:lastModifiedBy>
  <cp:revision>108</cp:revision>
  <dcterms:created xsi:type="dcterms:W3CDTF">2006-08-16T00:00:00Z</dcterms:created>
  <dcterms:modified xsi:type="dcterms:W3CDTF">2025-01-31T00:49:12Z</dcterms:modified>
  <dc:identifier>DAGV2FB7iCk</dc:identifier>
</cp:coreProperties>
</file>